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  <p:sldMasterId id="2147483659" r:id="rId3"/>
  </p:sldMasterIdLst>
  <p:notesMasterIdLst>
    <p:notesMasterId r:id="rId16"/>
  </p:notesMasterIdLst>
  <p:handoutMasterIdLst>
    <p:handoutMasterId r:id="rId17"/>
  </p:handoutMasterIdLst>
  <p:sldIdLst>
    <p:sldId id="257" r:id="rId4"/>
    <p:sldId id="258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430"/>
    <a:srgbClr val="69B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/>
    <p:restoredTop sz="94694"/>
  </p:normalViewPr>
  <p:slideViewPr>
    <p:cSldViewPr snapToGrid="0" snapToObjects="1">
      <p:cViewPr varScale="1">
        <p:scale>
          <a:sx n="43" d="100"/>
          <a:sy n="43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18579-085C-4CD0-BD7A-E7F226746901}" type="datetime1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0A8A6-3AC4-4C64-B06F-63DF5586C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7741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A077-901B-4B6C-856F-3200F1428E8F}" type="datetime1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516B-1384-4DC3-971C-0C1C3FEA22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6992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516B-1384-4DC3-971C-0C1C3FEA227D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084651-13F5-4F18-A719-803E23ECE966}" type="datetime1">
              <a:rPr lang="sv-SE" smtClean="0"/>
              <a:t>2021-04-19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7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62FEFED-B5FA-3F4B-B5E1-6E20359BD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048032"/>
            <a:ext cx="10586198" cy="861792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1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5BFEC98-4680-C842-92ED-DAB0549B6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937" y="6030330"/>
            <a:ext cx="1585912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Ort och datum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C60B1BD-9856-F549-8EA7-50749FADB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1959458"/>
            <a:ext cx="10587037" cy="86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1</a:t>
            </a:r>
          </a:p>
        </p:txBody>
      </p:sp>
    </p:spTree>
    <p:extLst>
      <p:ext uri="{BB962C8B-B14F-4D97-AF65-F5344CB8AC3E}">
        <p14:creationId xmlns:p14="http://schemas.microsoft.com/office/powerpoint/2010/main" val="2252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6795F4-4DAC-374B-A516-4F010EE93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2896"/>
            <a:ext cx="10515600" cy="1038567"/>
          </a:xfrm>
          <a:prstGeom prst="rect">
            <a:avLst/>
          </a:prstGeom>
        </p:spPr>
        <p:txBody>
          <a:bodyPr/>
          <a:lstStyle>
            <a:lvl1pPr algn="ctr">
              <a:defRPr sz="73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3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3096A-5577-234D-8BC8-6FEF61055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87713"/>
            <a:ext cx="1051560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3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3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5864364-539D-C848-AF77-6E3A2548E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1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C54333D-78CF-6B42-84A4-084150DC8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257" y="-513508"/>
            <a:ext cx="12296514" cy="81976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6795F4-4DAC-374B-A516-4F010EE93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2896"/>
            <a:ext cx="10515600" cy="1038567"/>
          </a:xfrm>
          <a:prstGeom prst="rect">
            <a:avLst/>
          </a:prstGeom>
        </p:spPr>
        <p:txBody>
          <a:bodyPr/>
          <a:lstStyle>
            <a:lvl1pPr algn="ctr">
              <a:defRPr sz="73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3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3096A-5577-234D-8BC8-6FEF61055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87713"/>
            <a:ext cx="1051560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3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3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5864364-539D-C848-AF77-6E3A2548E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5A385F3-211F-154B-AE47-76B555614F56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9">
            <a:extLst>
              <a:ext uri="{FF2B5EF4-FFF2-40B4-BE49-F238E27FC236}">
                <a16:creationId xmlns:a16="http://schemas.microsoft.com/office/drawing/2014/main" id="{0AC7AE73-ECC8-E346-9B6F-771E2EE20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048032"/>
            <a:ext cx="10586198" cy="861792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1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26EF9173-DA80-4E4E-9D09-56472BC3D4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1959458"/>
            <a:ext cx="10587037" cy="86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1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5BFE1E65-B1A4-674A-B2BC-341C2A215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937" y="6030330"/>
            <a:ext cx="1585912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Ort och datum</a:t>
            </a:r>
          </a:p>
        </p:txBody>
      </p:sp>
    </p:spTree>
    <p:extLst>
      <p:ext uri="{BB962C8B-B14F-4D97-AF65-F5344CB8AC3E}">
        <p14:creationId xmlns:p14="http://schemas.microsoft.com/office/powerpoint/2010/main" val="18826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2E2BDD3-8CC0-0145-8953-523879425533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7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3401A6-3BF6-004A-8817-7C0F6E0C0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2730" y="5576588"/>
            <a:ext cx="2544115" cy="899526"/>
          </a:xfrm>
          <a:prstGeom prst="rect">
            <a:avLst/>
          </a:prstGeom>
        </p:spPr>
      </p:pic>
      <p:sp>
        <p:nvSpPr>
          <p:cNvPr id="8" name="Rubrik 9">
            <a:extLst>
              <a:ext uri="{FF2B5EF4-FFF2-40B4-BE49-F238E27FC236}">
                <a16:creationId xmlns:a16="http://schemas.microsoft.com/office/drawing/2014/main" id="{97FB635D-FA73-224D-9D5C-1C979AE2B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048032"/>
            <a:ext cx="10586198" cy="861792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1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8510316D-A825-5A4D-9DDB-CB587B9DE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1959458"/>
            <a:ext cx="10587037" cy="86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1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1F8EBD87-D24C-FC41-9819-54EF6D4EE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937" y="6030330"/>
            <a:ext cx="1585912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Ort och datum</a:t>
            </a:r>
          </a:p>
        </p:txBody>
      </p:sp>
    </p:spTree>
    <p:extLst>
      <p:ext uri="{BB962C8B-B14F-4D97-AF65-F5344CB8AC3E}">
        <p14:creationId xmlns:p14="http://schemas.microsoft.com/office/powerpoint/2010/main" val="359567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2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1E5A40F-365A-5A47-8D77-2058C6C394CC}"/>
              </a:ext>
            </a:extLst>
          </p:cNvPr>
          <p:cNvSpPr/>
          <p:nvPr userDrawn="1"/>
        </p:nvSpPr>
        <p:spPr>
          <a:xfrm>
            <a:off x="0" y="0"/>
            <a:ext cx="12192000" cy="6889975"/>
          </a:xfrm>
          <a:prstGeom prst="rect">
            <a:avLst/>
          </a:prstGeom>
          <a:solidFill>
            <a:srgbClr val="F7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F1DBD6C-621B-F840-85EB-736C5C89E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3526" y="5929849"/>
            <a:ext cx="3276600" cy="1041400"/>
          </a:xfrm>
          <a:prstGeom prst="rect">
            <a:avLst/>
          </a:prstGeom>
        </p:spPr>
      </p:pic>
      <p:cxnSp>
        <p:nvCxnSpPr>
          <p:cNvPr id="9" name="Rak 8">
            <a:extLst>
              <a:ext uri="{FF2B5EF4-FFF2-40B4-BE49-F238E27FC236}">
                <a16:creationId xmlns:a16="http://schemas.microsoft.com/office/drawing/2014/main" id="{5E7F3FC0-C463-0F4D-9BB6-71560AFDF48B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A7F942A-8271-DB47-8C90-D0F01A5AD7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11268075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13" name="Rubrik 9">
            <a:extLst>
              <a:ext uri="{FF2B5EF4-FFF2-40B4-BE49-F238E27FC236}">
                <a16:creationId xmlns:a16="http://schemas.microsoft.com/office/drawing/2014/main" id="{466DF191-8D55-5444-A9E1-5C543757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373650"/>
            <a:ext cx="6106794" cy="640339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AB5F1639-2CDC-AC49-9081-473714336E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95" y="2314394"/>
            <a:ext cx="6106795" cy="346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Innehållsförteckning</a:t>
            </a:r>
          </a:p>
        </p:txBody>
      </p:sp>
    </p:spTree>
    <p:extLst>
      <p:ext uri="{BB962C8B-B14F-4D97-AF65-F5344CB8AC3E}">
        <p14:creationId xmlns:p14="http://schemas.microsoft.com/office/powerpoint/2010/main" val="37242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2_ingres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1DBD6C-621B-F840-85EB-736C5C89E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3526" y="5929849"/>
            <a:ext cx="3276600" cy="1041400"/>
          </a:xfrm>
          <a:prstGeom prst="rect">
            <a:avLst/>
          </a:prstGeom>
        </p:spPr>
      </p:pic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22" name="Rubrik 9">
            <a:extLst>
              <a:ext uri="{FF2B5EF4-FFF2-40B4-BE49-F238E27FC236}">
                <a16:creationId xmlns:a16="http://schemas.microsoft.com/office/drawing/2014/main" id="{5A155F0E-0945-F443-96A0-C13DB58EB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FFB4B53A-CDA2-BE44-A091-5884636127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95" y="2777382"/>
            <a:ext cx="6917078" cy="96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Ingress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BE55A648-7759-444F-B375-D99A95034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25" name="Platshållare för innehåll 14">
            <a:extLst>
              <a:ext uri="{FF2B5EF4-FFF2-40B4-BE49-F238E27FC236}">
                <a16:creationId xmlns:a16="http://schemas.microsoft.com/office/drawing/2014/main" id="{40F5A426-06F5-A545-ADB2-C571DDFAEB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095" y="4052527"/>
            <a:ext cx="6917078" cy="2151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4569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2_text_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BF3735A7-D71B-BC4D-B3A7-197F07DB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5" name="Platshållare för innehåll 14">
            <a:extLst>
              <a:ext uri="{FF2B5EF4-FFF2-40B4-BE49-F238E27FC236}">
                <a16:creationId xmlns:a16="http://schemas.microsoft.com/office/drawing/2014/main" id="{A31B206F-0973-434C-B980-A76F2F1FEA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95" y="2777382"/>
            <a:ext cx="6917078" cy="96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Ingress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9FA836-4902-744A-B0B8-B00095998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0D1D5B2F-D993-9B4A-B79D-E8E2228948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095" y="4052527"/>
            <a:ext cx="6917078" cy="2151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CFB042-6E23-844C-A85E-FC4BAC01E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8187" y="0"/>
            <a:ext cx="441381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Infoga bild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CA62CB9-72AF-7748-9E47-BB86B573B40D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7074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2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2_text_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11233713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BF7232-E2ED-BF4E-9F0A-0AAF151E9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148" y="1783882"/>
            <a:ext cx="4050331" cy="4226872"/>
          </a:xfrm>
          <a:prstGeom prst="rect">
            <a:avLst/>
          </a:prstGeom>
        </p:spPr>
      </p:pic>
      <p:sp>
        <p:nvSpPr>
          <p:cNvPr id="4" name="Rubrik 9">
            <a:extLst>
              <a:ext uri="{FF2B5EF4-FFF2-40B4-BE49-F238E27FC236}">
                <a16:creationId xmlns:a16="http://schemas.microsoft.com/office/drawing/2014/main" id="{3C407C48-81F0-0A48-9D7E-02A0714C5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693C834-0666-3344-9280-3883D1067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61612804-316F-D245-B29D-29A23DE58C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095" y="2858947"/>
            <a:ext cx="6917078" cy="334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5947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2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BF3735A7-D71B-BC4D-B3A7-197F07DB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9FA836-4902-744A-B0B8-B00095998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CFB042-6E23-844C-A85E-FC4BAC01E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8187" y="0"/>
            <a:ext cx="441381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Infoga bild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CA62CB9-72AF-7748-9E47-BB86B573B40D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7074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7D4061-565B-CB44-9437-A451187788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7538" y="2732088"/>
            <a:ext cx="6918325" cy="35179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7645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2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11233885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BF3735A7-D71B-BC4D-B3A7-197F07DB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9FA836-4902-744A-B0B8-B00095998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CA62CB9-72AF-7748-9E47-BB86B573B40D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6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7D4061-565B-CB44-9437-A451187788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7538" y="2732088"/>
            <a:ext cx="6918325" cy="35179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8BB9FD-BDC4-CA4F-BFD8-F8A6D65BE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3526" y="5929849"/>
            <a:ext cx="3276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2DDD255-E643-1846-B540-5650003D4C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9761" y="-54142"/>
            <a:ext cx="12771521" cy="69662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FA0282-047E-F944-AF2E-71D9214CD8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12730" y="5557896"/>
            <a:ext cx="2596982" cy="9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17D0A16F-FD8F-4546-B5C3-0BB19909A513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2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21182BF-177A-8245-8DC4-96D99137E2D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69B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80B3B025-FDA2-F34B-BEBA-B1FC57A57CD5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”FIA”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Föräldraskap genom internationell adoption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64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går en adoption till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5" name="Grupp 4"/>
          <p:cNvGrpSpPr/>
          <p:nvPr/>
        </p:nvGrpSpPr>
        <p:grpSpPr>
          <a:xfrm>
            <a:off x="618096" y="2013989"/>
            <a:ext cx="7220806" cy="4752571"/>
            <a:chOff x="5475767" y="500334"/>
            <a:chExt cx="6049926" cy="5720474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2"/>
            <a:srcRect l="25154" t="30834" r="45016" b="24037"/>
            <a:stretch/>
          </p:blipFill>
          <p:spPr>
            <a:xfrm>
              <a:off x="5475767" y="500334"/>
              <a:ext cx="6049926" cy="5720474"/>
            </a:xfrm>
            <a:prstGeom prst="rect">
              <a:avLst/>
            </a:prstGeom>
          </p:spPr>
        </p:pic>
        <p:sp>
          <p:nvSpPr>
            <p:cNvPr id="7" name="Rektangel 6"/>
            <p:cNvSpPr/>
            <p:nvPr/>
          </p:nvSpPr>
          <p:spPr>
            <a:xfrm>
              <a:off x="7665396" y="1998000"/>
              <a:ext cx="1809344" cy="63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9082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Vad tänker jag om barnperspektiv och barnrättsperspektiv?</a:t>
            </a:r>
          </a:p>
          <a:p>
            <a:endParaRPr lang="sv-SE" dirty="0"/>
          </a:p>
          <a:p>
            <a:r>
              <a:rPr lang="sv-SE" dirty="0"/>
              <a:t>Vilka tankar väcker informationen om adoptionsprocessen hos mig? </a:t>
            </a:r>
          </a:p>
          <a:p>
            <a:endParaRPr lang="sv-SE" dirty="0"/>
          </a:p>
          <a:p>
            <a:r>
              <a:rPr lang="sv-SE" dirty="0"/>
              <a:t>Hur känner jag inför att genomgå en medgivandeutredning? </a:t>
            </a:r>
          </a:p>
          <a:p>
            <a:br>
              <a:rPr lang="sv-SE" dirty="0"/>
            </a:br>
            <a:r>
              <a:rPr lang="sv-SE" dirty="0"/>
              <a:t>Vad tycker jag är viktigt för att någon ska få adoptera?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476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 och inför nästa avsnitt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39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utbildningen FIA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Presentation av ledare och kursdeltagare</a:t>
            </a:r>
          </a:p>
          <a:p>
            <a:endParaRPr lang="sv-SE" dirty="0"/>
          </a:p>
          <a:p>
            <a:r>
              <a:rPr lang="sv-SE" dirty="0"/>
              <a:t>Kursens syfte och upplägg</a:t>
            </a:r>
          </a:p>
          <a:p>
            <a:r>
              <a:rPr lang="sv-SE" dirty="0"/>
              <a:t>Myndigheten för familjerätt och föräldraskapsstöd</a:t>
            </a:r>
          </a:p>
          <a:p>
            <a:endParaRPr lang="sv-SE" dirty="0"/>
          </a:p>
          <a:p>
            <a:r>
              <a:rPr lang="sv-SE" dirty="0"/>
              <a:t>Förutsättningar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0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Varför behöver adoptivföräldrar en särskild utbildning?</a:t>
            </a:r>
          </a:p>
          <a:p>
            <a:endParaRPr lang="sv-SE" dirty="0"/>
          </a:p>
          <a:p>
            <a:r>
              <a:rPr lang="sv-SE" dirty="0"/>
              <a:t>Utbildningen är obligatorisk. Vad känner jag inför det? </a:t>
            </a:r>
          </a:p>
          <a:p>
            <a:r>
              <a:rPr lang="sv-SE" dirty="0"/>
              <a:t>Hur påverkar det min motivation och delaktighet?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71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Adoption ur ett historiskt perspektiv 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Adoption kan vara svag eller stark</a:t>
            </a:r>
          </a:p>
          <a:p>
            <a:endParaRPr lang="sv-SE" dirty="0"/>
          </a:p>
          <a:p>
            <a:r>
              <a:rPr lang="sv-SE" dirty="0"/>
              <a:t>Adoptionsorganisationer bildas</a:t>
            </a:r>
          </a:p>
          <a:p>
            <a:endParaRPr lang="sv-SE" dirty="0"/>
          </a:p>
          <a:p>
            <a:r>
              <a:rPr lang="sv-SE" dirty="0"/>
              <a:t>Tillsyn</a:t>
            </a:r>
          </a:p>
          <a:p>
            <a:endParaRPr lang="sv-SE" dirty="0"/>
          </a:p>
          <a:p>
            <a:r>
              <a:rPr lang="sv-SE" dirty="0" err="1"/>
              <a:t>MFoF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4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Regelverk kring adoption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1917 första adoptionslagstiftningen</a:t>
            </a:r>
          </a:p>
          <a:p>
            <a:r>
              <a:rPr lang="sv-SE" dirty="0"/>
              <a:t>1958 stark adoption</a:t>
            </a:r>
          </a:p>
          <a:p>
            <a:endParaRPr lang="sv-SE" dirty="0"/>
          </a:p>
          <a:p>
            <a:r>
              <a:rPr lang="sv-SE" dirty="0"/>
              <a:t>Föräldrabalken</a:t>
            </a:r>
          </a:p>
          <a:p>
            <a:r>
              <a:rPr lang="sv-SE" dirty="0" err="1"/>
              <a:t>Sociatjänstlagen</a:t>
            </a:r>
            <a:endParaRPr lang="sv-SE" dirty="0"/>
          </a:p>
          <a:p>
            <a:endParaRPr lang="sv-SE" dirty="0"/>
          </a:p>
          <a:p>
            <a:r>
              <a:rPr lang="sv-SE" dirty="0"/>
              <a:t>2005 obligatorisk föräldrautbildning </a:t>
            </a:r>
          </a:p>
          <a:p>
            <a:endParaRPr lang="sv-SE" dirty="0"/>
          </a:p>
          <a:p>
            <a:r>
              <a:rPr lang="sv-SE" dirty="0"/>
              <a:t>Haagkonventionen</a:t>
            </a:r>
          </a:p>
          <a:p>
            <a:r>
              <a:rPr lang="sv-SE" dirty="0"/>
              <a:t>Barnkonventionen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378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Haagkonventionen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Skydd av barn vid internationella adoptioner</a:t>
            </a:r>
          </a:p>
          <a:p>
            <a:endParaRPr lang="sv-SE" dirty="0"/>
          </a:p>
          <a:p>
            <a:r>
              <a:rPr lang="sv-SE" dirty="0"/>
              <a:t>Fördelar ansvar mellan ursprungsland och mottagarland.</a:t>
            </a:r>
          </a:p>
          <a:p>
            <a:endParaRPr lang="sv-SE" dirty="0"/>
          </a:p>
          <a:p>
            <a:r>
              <a:rPr lang="sv-SE" dirty="0"/>
              <a:t>Ursprungsland:</a:t>
            </a:r>
          </a:p>
          <a:p>
            <a:r>
              <a:rPr lang="sv-SE" dirty="0"/>
              <a:t>barnets bästa</a:t>
            </a:r>
          </a:p>
          <a:p>
            <a:r>
              <a:rPr lang="sv-SE" dirty="0" err="1"/>
              <a:t>Subsidaritetsprincipen</a:t>
            </a:r>
            <a:endParaRPr lang="sv-SE" dirty="0"/>
          </a:p>
          <a:p>
            <a:endParaRPr lang="sv-SE" dirty="0"/>
          </a:p>
          <a:p>
            <a:r>
              <a:rPr lang="sv-SE" dirty="0"/>
              <a:t>Mottagarlandet:</a:t>
            </a:r>
          </a:p>
          <a:p>
            <a:r>
              <a:rPr lang="sv-SE" dirty="0"/>
              <a:t>förbereder föräldrarna</a:t>
            </a:r>
          </a:p>
        </p:txBody>
      </p:sp>
    </p:spTree>
    <p:extLst>
      <p:ext uri="{BB962C8B-B14F-4D97-AF65-F5344CB8AC3E}">
        <p14:creationId xmlns:p14="http://schemas.microsoft.com/office/powerpoint/2010/main" val="359919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Barnkonventionen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Förenta nationerna 1989 </a:t>
            </a:r>
          </a:p>
          <a:p>
            <a:endParaRPr lang="sv-SE" dirty="0"/>
          </a:p>
          <a:p>
            <a:r>
              <a:rPr lang="sv-SE" dirty="0"/>
              <a:t>Sverige 1990 och 2020</a:t>
            </a:r>
          </a:p>
          <a:p>
            <a:endParaRPr lang="sv-SE" dirty="0"/>
          </a:p>
          <a:p>
            <a:r>
              <a:rPr lang="sv-SE" dirty="0"/>
              <a:t>54 artiklar 4 teman</a:t>
            </a:r>
          </a:p>
          <a:p>
            <a:endParaRPr lang="sv-SE" dirty="0"/>
          </a:p>
          <a:p>
            <a:r>
              <a:rPr lang="sv-SE" dirty="0"/>
              <a:t>Barns värde</a:t>
            </a:r>
          </a:p>
          <a:p>
            <a:r>
              <a:rPr lang="sv-SE" dirty="0"/>
              <a:t>Barns rättigheter</a:t>
            </a:r>
          </a:p>
          <a:p>
            <a:r>
              <a:rPr lang="sv-SE" dirty="0"/>
              <a:t>Barns bästa</a:t>
            </a:r>
          </a:p>
          <a:p>
            <a:r>
              <a:rPr lang="sv-SE" dirty="0"/>
              <a:t>Barns delaktighet</a:t>
            </a:r>
          </a:p>
          <a:p>
            <a:endParaRPr lang="sv-SE" dirty="0"/>
          </a:p>
        </p:txBody>
      </p:sp>
      <p:pic>
        <p:nvPicPr>
          <p:cNvPr id="5" name="Picture 2" descr="Olika Nationaliteter, Barn, Mänskliga, Globen">
            <a:extLst>
              <a:ext uri="{FF2B5EF4-FFF2-40B4-BE49-F238E27FC236}">
                <a16:creationId xmlns:a16="http://schemas.microsoft.com/office/drawing/2014/main" id="{826DF756-1C9D-4D1D-AD5F-7D59A844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59" y="2013989"/>
            <a:ext cx="5901048" cy="38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Etiska dilemman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Sociala och ekonomiska förhållanden i ursprungsländerna kan leda till att barn överges.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 barn som finns tillgängliga för adoption kan vara sådana som ”blivit över” och som ingen i ursprungslandet velat ta hand om 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71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Hur tillgodoses barnets rättigheter och barnets bästa vid </a:t>
            </a:r>
            <a:r>
              <a:rPr lang="sv-SE" dirty="0" err="1"/>
              <a:t>internationel</a:t>
            </a:r>
            <a:r>
              <a:rPr lang="sv-SE" dirty="0"/>
              <a:t> adoption?</a:t>
            </a:r>
          </a:p>
          <a:p>
            <a:endParaRPr lang="sv-SE" dirty="0"/>
          </a:p>
          <a:p>
            <a:r>
              <a:rPr lang="sv-SE" dirty="0"/>
              <a:t>Är det etiskt försvarbart att flytta barn från sin invanda miljö till ett annat land?</a:t>
            </a:r>
          </a:p>
          <a:p>
            <a:endParaRPr lang="sv-SE" dirty="0"/>
          </a:p>
          <a:p>
            <a:r>
              <a:rPr lang="sv-SE" dirty="0"/>
              <a:t>På vilket sätt kan internationell adoption bidra till att konservera eller förändra social strukturer i barnets ursprungsland?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7301407"/>
      </p:ext>
    </p:extLst>
  </p:cSld>
  <p:clrMapOvr>
    <a:masterClrMapping/>
  </p:clrMapOvr>
</p:sld>
</file>

<file path=ppt/theme/theme1.xml><?xml version="1.0" encoding="utf-8"?>
<a:theme xmlns:a="http://schemas.openxmlformats.org/drawingml/2006/main" name="MFoF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oF_mall_ny" id="{CFCF77F6-B25D-354E-8DE2-7E984CE96364}" vid="{65106F91-431E-1942-BEAE-2BF0E3B1D1A9}"/>
    </a:ext>
  </a:extLst>
</a:theme>
</file>

<file path=ppt/theme/theme2.xml><?xml version="1.0" encoding="utf-8"?>
<a:theme xmlns:a="http://schemas.openxmlformats.org/drawingml/2006/main" name="MFoF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oF_mall_ny" id="{CFCF77F6-B25D-354E-8DE2-7E984CE96364}" vid="{C91737A3-A2CD-294D-8DF0-2D0CC8E3933B}"/>
    </a:ext>
  </a:extLst>
</a:theme>
</file>

<file path=ppt/theme/theme3.xml><?xml version="1.0" encoding="utf-8"?>
<a:theme xmlns:a="http://schemas.openxmlformats.org/drawingml/2006/main" name="MFoF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oF_mall_ny" id="{CFCF77F6-B25D-354E-8DE2-7E984CE96364}" vid="{60CB902A-0A55-0F44-B631-CE6F409562C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Mall_powerpoint_191204</Template>
  <TotalTime>1551</TotalTime>
  <Words>267</Words>
  <Application>Microsoft Office PowerPoint</Application>
  <PresentationFormat>Bredbild</PresentationFormat>
  <Paragraphs>78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Arial</vt:lpstr>
      <vt:lpstr>Calibri</vt:lpstr>
      <vt:lpstr>Roboto</vt:lpstr>
      <vt:lpstr>Roboto Light</vt:lpstr>
      <vt:lpstr>Roboto Slab</vt:lpstr>
      <vt:lpstr>Roboto Slab Light</vt:lpstr>
      <vt:lpstr>MFoF1</vt:lpstr>
      <vt:lpstr>MFoF2</vt:lpstr>
      <vt:lpstr>MFoF3</vt:lpstr>
      <vt:lpstr>Utbildning ”FIA”</vt:lpstr>
      <vt:lpstr>Om utbildningen FIA</vt:lpstr>
      <vt:lpstr>Fundera på</vt:lpstr>
      <vt:lpstr>Adoption ur ett historiskt perspektiv </vt:lpstr>
      <vt:lpstr>Regelverk kring adoption</vt:lpstr>
      <vt:lpstr>Haagkonventionen</vt:lpstr>
      <vt:lpstr>Barnkonventionen</vt:lpstr>
      <vt:lpstr>Etiska dilemman</vt:lpstr>
      <vt:lpstr>Fundera på</vt:lpstr>
      <vt:lpstr>Så går en adoption till</vt:lpstr>
      <vt:lpstr>Fundera på</vt:lpstr>
      <vt:lpstr>Avslut och inför nästa avsnitt</vt:lpstr>
    </vt:vector>
  </TitlesOfParts>
  <Company>Statskontoret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Berggren</dc:creator>
  <cp:lastModifiedBy>Ulrika Berggren</cp:lastModifiedBy>
  <cp:revision>46</cp:revision>
  <cp:lastPrinted>2019-12-04T12:19:03Z</cp:lastPrinted>
  <dcterms:created xsi:type="dcterms:W3CDTF">2021-02-16T07:25:08Z</dcterms:created>
  <dcterms:modified xsi:type="dcterms:W3CDTF">2021-04-19T14:48:28Z</dcterms:modified>
</cp:coreProperties>
</file>