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  <p:sldMasterId id="2147483659" r:id="rId3"/>
  </p:sldMasterIdLst>
  <p:notesMasterIdLst>
    <p:notesMasterId r:id="rId20"/>
  </p:notesMasterIdLst>
  <p:handoutMasterIdLst>
    <p:handoutMasterId r:id="rId21"/>
  </p:handoutMasterIdLst>
  <p:sldIdLst>
    <p:sldId id="257" r:id="rId4"/>
    <p:sldId id="258" r:id="rId5"/>
    <p:sldId id="259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71" r:id="rId14"/>
    <p:sldId id="266" r:id="rId15"/>
    <p:sldId id="272" r:id="rId16"/>
    <p:sldId id="267" r:id="rId17"/>
    <p:sldId id="273" r:id="rId18"/>
    <p:sldId id="27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430"/>
    <a:srgbClr val="69B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2" autoAdjust="0"/>
    <p:restoredTop sz="94694"/>
  </p:normalViewPr>
  <p:slideViewPr>
    <p:cSldViewPr snapToGrid="0" snapToObjects="1">
      <p:cViewPr varScale="1">
        <p:scale>
          <a:sx n="43" d="100"/>
          <a:sy n="43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18579-085C-4CD0-BD7A-E7F226746901}" type="datetime1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0A8A6-3AC4-4C64-B06F-63DF5586C0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7741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A077-901B-4B6C-856F-3200F1428E8F}" type="datetime1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516B-1384-4DC3-971C-0C1C3FEA22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6992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516B-1384-4DC3-971C-0C1C3FEA227D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6084651-13F5-4F18-A719-803E23ECE966}" type="datetime1">
              <a:rPr lang="sv-SE" smtClean="0"/>
              <a:t>2021-04-19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7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62FEFED-B5FA-3F4B-B5E1-6E20359BD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048032"/>
            <a:ext cx="10586198" cy="861792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1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85BFEC98-4680-C842-92ED-DAB0549B6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937" y="6030330"/>
            <a:ext cx="1585912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Ort och datum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BC60B1BD-9856-F549-8EA7-50749FADBF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1959458"/>
            <a:ext cx="10587037" cy="86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1</a:t>
            </a:r>
          </a:p>
        </p:txBody>
      </p:sp>
    </p:spTree>
    <p:extLst>
      <p:ext uri="{BB962C8B-B14F-4D97-AF65-F5344CB8AC3E}">
        <p14:creationId xmlns:p14="http://schemas.microsoft.com/office/powerpoint/2010/main" val="2252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6795F4-4DAC-374B-A516-4F010EE93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2896"/>
            <a:ext cx="10515600" cy="1038567"/>
          </a:xfrm>
          <a:prstGeom prst="rect">
            <a:avLst/>
          </a:prstGeom>
        </p:spPr>
        <p:txBody>
          <a:bodyPr/>
          <a:lstStyle>
            <a:lvl1pPr algn="ctr">
              <a:defRPr sz="73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3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3096A-5577-234D-8BC8-6FEF61055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87713"/>
            <a:ext cx="1051560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3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3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5864364-539D-C848-AF77-6E3A2548E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1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C54333D-78CF-6B42-84A4-084150DC8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257" y="-513508"/>
            <a:ext cx="12296514" cy="81976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26795F4-4DAC-374B-A516-4F010EE93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2896"/>
            <a:ext cx="10515600" cy="1038567"/>
          </a:xfrm>
          <a:prstGeom prst="rect">
            <a:avLst/>
          </a:prstGeom>
        </p:spPr>
        <p:txBody>
          <a:bodyPr/>
          <a:lstStyle>
            <a:lvl1pPr algn="ctr">
              <a:defRPr sz="73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3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3096A-5577-234D-8BC8-6FEF61055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87713"/>
            <a:ext cx="1051560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3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3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A5864364-539D-C848-AF77-6E3A2548E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5A385F3-211F-154B-AE47-76B555614F56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9">
            <a:extLst>
              <a:ext uri="{FF2B5EF4-FFF2-40B4-BE49-F238E27FC236}">
                <a16:creationId xmlns:a16="http://schemas.microsoft.com/office/drawing/2014/main" id="{0AC7AE73-ECC8-E346-9B6F-771E2EE20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048032"/>
            <a:ext cx="10586198" cy="861792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1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26EF9173-DA80-4E4E-9D09-56472BC3D4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1959458"/>
            <a:ext cx="10587037" cy="86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tx1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1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5BFE1E65-B1A4-674A-B2BC-341C2A215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937" y="6030330"/>
            <a:ext cx="1585912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Ort och datum</a:t>
            </a:r>
          </a:p>
        </p:txBody>
      </p:sp>
    </p:spTree>
    <p:extLst>
      <p:ext uri="{BB962C8B-B14F-4D97-AF65-F5344CB8AC3E}">
        <p14:creationId xmlns:p14="http://schemas.microsoft.com/office/powerpoint/2010/main" val="18826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2E2BDD3-8CC0-0145-8953-523879425533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7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3401A6-3BF6-004A-8817-7C0F6E0C0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2730" y="5576588"/>
            <a:ext cx="2544115" cy="899526"/>
          </a:xfrm>
          <a:prstGeom prst="rect">
            <a:avLst/>
          </a:prstGeom>
        </p:spPr>
      </p:pic>
      <p:sp>
        <p:nvSpPr>
          <p:cNvPr id="8" name="Rubrik 9">
            <a:extLst>
              <a:ext uri="{FF2B5EF4-FFF2-40B4-BE49-F238E27FC236}">
                <a16:creationId xmlns:a16="http://schemas.microsoft.com/office/drawing/2014/main" id="{97FB635D-FA73-224D-9D5C-1C979AE2B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048032"/>
            <a:ext cx="10586198" cy="861792"/>
          </a:xfrm>
          <a:prstGeom prst="rect">
            <a:avLst/>
          </a:prstGeom>
        </p:spPr>
        <p:txBody>
          <a:bodyPr/>
          <a:lstStyle>
            <a:lvl1pPr>
              <a:defRPr sz="60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1</a:t>
            </a:r>
          </a:p>
        </p:txBody>
      </p:sp>
      <p:sp>
        <p:nvSpPr>
          <p:cNvPr id="10" name="Platshållare för text 16">
            <a:extLst>
              <a:ext uri="{FF2B5EF4-FFF2-40B4-BE49-F238E27FC236}">
                <a16:creationId xmlns:a16="http://schemas.microsoft.com/office/drawing/2014/main" id="{8510316D-A825-5A4D-9DDB-CB587B9DE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8" y="1959458"/>
            <a:ext cx="10587037" cy="861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1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1F8EBD87-D24C-FC41-9819-54EF6D4EE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2937" y="6030330"/>
            <a:ext cx="1585912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Ort och datum</a:t>
            </a:r>
          </a:p>
        </p:txBody>
      </p:sp>
    </p:spTree>
    <p:extLst>
      <p:ext uri="{BB962C8B-B14F-4D97-AF65-F5344CB8AC3E}">
        <p14:creationId xmlns:p14="http://schemas.microsoft.com/office/powerpoint/2010/main" val="359567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2_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1E5A40F-365A-5A47-8D77-2058C6C394CC}"/>
              </a:ext>
            </a:extLst>
          </p:cNvPr>
          <p:cNvSpPr/>
          <p:nvPr userDrawn="1"/>
        </p:nvSpPr>
        <p:spPr>
          <a:xfrm>
            <a:off x="0" y="0"/>
            <a:ext cx="12192000" cy="6889975"/>
          </a:xfrm>
          <a:prstGeom prst="rect">
            <a:avLst/>
          </a:prstGeom>
          <a:solidFill>
            <a:srgbClr val="F7F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F1DBD6C-621B-F840-85EB-736C5C89E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3526" y="5929849"/>
            <a:ext cx="3276600" cy="1041400"/>
          </a:xfrm>
          <a:prstGeom prst="rect">
            <a:avLst/>
          </a:prstGeom>
        </p:spPr>
      </p:pic>
      <p:cxnSp>
        <p:nvCxnSpPr>
          <p:cNvPr id="9" name="Rak 8">
            <a:extLst>
              <a:ext uri="{FF2B5EF4-FFF2-40B4-BE49-F238E27FC236}">
                <a16:creationId xmlns:a16="http://schemas.microsoft.com/office/drawing/2014/main" id="{5E7F3FC0-C463-0F4D-9BB6-71560AFDF48B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A7F942A-8271-DB47-8C90-D0F01A5AD7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11268075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13" name="Rubrik 9">
            <a:extLst>
              <a:ext uri="{FF2B5EF4-FFF2-40B4-BE49-F238E27FC236}">
                <a16:creationId xmlns:a16="http://schemas.microsoft.com/office/drawing/2014/main" id="{466DF191-8D55-5444-A9E1-5C543757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6" y="1373650"/>
            <a:ext cx="6106794" cy="640339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AB5F1639-2CDC-AC49-9081-473714336E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95" y="2314394"/>
            <a:ext cx="6106795" cy="3460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Innehållsförteckning</a:t>
            </a:r>
          </a:p>
        </p:txBody>
      </p:sp>
    </p:spTree>
    <p:extLst>
      <p:ext uri="{BB962C8B-B14F-4D97-AF65-F5344CB8AC3E}">
        <p14:creationId xmlns:p14="http://schemas.microsoft.com/office/powerpoint/2010/main" val="37242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2_ingres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1DBD6C-621B-F840-85EB-736C5C89E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3526" y="5929849"/>
            <a:ext cx="3276600" cy="1041400"/>
          </a:xfrm>
          <a:prstGeom prst="rect">
            <a:avLst/>
          </a:prstGeom>
        </p:spPr>
      </p:pic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22" name="Rubrik 9">
            <a:extLst>
              <a:ext uri="{FF2B5EF4-FFF2-40B4-BE49-F238E27FC236}">
                <a16:creationId xmlns:a16="http://schemas.microsoft.com/office/drawing/2014/main" id="{5A155F0E-0945-F443-96A0-C13DB58EB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FFB4B53A-CDA2-BE44-A091-5884636127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95" y="2777382"/>
            <a:ext cx="6917078" cy="96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Ingress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BE55A648-7759-444F-B375-D99A95034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25" name="Platshållare för innehåll 14">
            <a:extLst>
              <a:ext uri="{FF2B5EF4-FFF2-40B4-BE49-F238E27FC236}">
                <a16:creationId xmlns:a16="http://schemas.microsoft.com/office/drawing/2014/main" id="{40F5A426-06F5-A545-ADB2-C571DDFAEB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095" y="4052527"/>
            <a:ext cx="6917078" cy="2151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4569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2_text_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BF3735A7-D71B-BC4D-B3A7-197F07DB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5" name="Platshållare för innehåll 14">
            <a:extLst>
              <a:ext uri="{FF2B5EF4-FFF2-40B4-BE49-F238E27FC236}">
                <a16:creationId xmlns:a16="http://schemas.microsoft.com/office/drawing/2014/main" id="{A31B206F-0973-434C-B980-A76F2F1FEA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095" y="2777382"/>
            <a:ext cx="6917078" cy="961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Ingress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9FA836-4902-744A-B0B8-B00095998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8" name="Platshållare för innehåll 14">
            <a:extLst>
              <a:ext uri="{FF2B5EF4-FFF2-40B4-BE49-F238E27FC236}">
                <a16:creationId xmlns:a16="http://schemas.microsoft.com/office/drawing/2014/main" id="{0D1D5B2F-D993-9B4A-B79D-E8E2228948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095" y="4052527"/>
            <a:ext cx="6917078" cy="2151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CFB042-6E23-844C-A85E-FC4BAC01E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8187" y="0"/>
            <a:ext cx="441381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Infoga bild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CA62CB9-72AF-7748-9E47-BB86B573B40D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7074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72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2_text_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11233713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BF7232-E2ED-BF4E-9F0A-0AAF151E9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148" y="1783882"/>
            <a:ext cx="4050331" cy="4226872"/>
          </a:xfrm>
          <a:prstGeom prst="rect">
            <a:avLst/>
          </a:prstGeom>
        </p:spPr>
      </p:pic>
      <p:sp>
        <p:nvSpPr>
          <p:cNvPr id="4" name="Rubrik 9">
            <a:extLst>
              <a:ext uri="{FF2B5EF4-FFF2-40B4-BE49-F238E27FC236}">
                <a16:creationId xmlns:a16="http://schemas.microsoft.com/office/drawing/2014/main" id="{3C407C48-81F0-0A48-9D7E-02A0714C5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E693C834-0666-3344-9280-3883D1067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61612804-316F-D245-B29D-29A23DE58C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8095" y="2858947"/>
            <a:ext cx="6917078" cy="334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5947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2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7126407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BF3735A7-D71B-BC4D-B3A7-197F07DB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9FA836-4902-744A-B0B8-B00095998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8CFB042-6E23-844C-A85E-FC4BAC01E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78187" y="0"/>
            <a:ext cx="441381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Roboto Light" pitchFamily="2" charset="0"/>
                <a:ea typeface="Roboto Light" pitchFamily="2" charset="0"/>
              </a:defRPr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Infoga bild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CA62CB9-72AF-7748-9E47-BB86B573B40D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70743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7D4061-565B-CB44-9437-A451187788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7538" y="2732088"/>
            <a:ext cx="6918325" cy="35179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37645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2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A3B30703-1AC2-8945-8DE3-D22B2B63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66" y="377984"/>
            <a:ext cx="11233885" cy="3088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sv-SE" dirty="0"/>
              <a:t>KAPITELTITEL </a:t>
            </a:r>
            <a:r>
              <a:rPr lang="sv-SE" sz="1400" dirty="0">
                <a:latin typeface="Roboto Light" pitchFamily="2" charset="0"/>
                <a:ea typeface="Roboto Light" pitchFamily="2" charset="0"/>
              </a:rPr>
              <a:t>| MFoF</a:t>
            </a:r>
            <a:endParaRPr lang="sv-SE" dirty="0"/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BF3735A7-D71B-BC4D-B3A7-197F07DB9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97" y="1373650"/>
            <a:ext cx="6917634" cy="559322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69B43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sv-SE" dirty="0"/>
              <a:t>Rubrik 2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9FA836-4902-744A-B0B8-B00095998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1966664"/>
            <a:ext cx="6917634" cy="55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69B430"/>
                </a:solidFill>
                <a:latin typeface="Roboto Slab Light" pitchFamily="2" charset="0"/>
                <a:ea typeface="Roboto Slab Light" pitchFamily="2" charset="0"/>
              </a:defRPr>
            </a:lvl1pPr>
          </a:lstStyle>
          <a:p>
            <a:pPr lvl="0"/>
            <a:r>
              <a:rPr lang="sv-SE" dirty="0"/>
              <a:t>Underrubrik 2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1CA62CB9-72AF-7748-9E47-BB86B573B40D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6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7D4061-565B-CB44-9437-A451187788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7538" y="2732088"/>
            <a:ext cx="6918325" cy="3517900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Roboto Light" pitchFamily="2" charset="0"/>
                <a:ea typeface="Roboto Light" pitchFamily="2" charset="0"/>
              </a:defRPr>
            </a:lvl1pPr>
          </a:lstStyle>
          <a:p>
            <a:pPr lvl="0"/>
            <a:r>
              <a:rPr lang="sv-SE" dirty="0"/>
              <a:t>Punktlista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8BB9FD-BDC4-CA4F-BFD8-F8A6D65BE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3526" y="5929849"/>
            <a:ext cx="3276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2DDD255-E643-1846-B540-5650003D4C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9761" y="-54142"/>
            <a:ext cx="12771521" cy="69662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FA0282-047E-F944-AF2E-71D9214CD8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12730" y="5557896"/>
            <a:ext cx="2596982" cy="9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17D0A16F-FD8F-4546-B5C3-0BB19909A513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82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21182BF-177A-8245-8DC4-96D99137E2D6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69B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80B3B025-FDA2-F34B-BEBA-B1FC57A57CD5}"/>
              </a:ext>
            </a:extLst>
          </p:cNvPr>
          <p:cNvCxnSpPr>
            <a:cxnSpLocks/>
          </p:cNvCxnSpPr>
          <p:nvPr userDrawn="1"/>
        </p:nvCxnSpPr>
        <p:spPr>
          <a:xfrm>
            <a:off x="461367" y="686825"/>
            <a:ext cx="1126926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4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”FIA”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Föräldraskap genom internationell adoption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64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Egen anknytningserfarenhet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Mentaliseringsförmåga</a:t>
            </a:r>
            <a:endParaRPr lang="sv-SE" dirty="0"/>
          </a:p>
          <a:p>
            <a:endParaRPr lang="sv-SE" dirty="0"/>
          </a:p>
          <a:p>
            <a:r>
              <a:rPr lang="sv-SE" dirty="0"/>
              <a:t>Förälders egen erfarenhet av anknytning påverkar hur man kan möta och samspela med sitt barn. </a:t>
            </a:r>
          </a:p>
          <a:p>
            <a:endParaRPr lang="sv-SE" dirty="0"/>
          </a:p>
          <a:p>
            <a:r>
              <a:rPr lang="sv-SE" dirty="0"/>
              <a:t>Hur tänker man om sina relationer och anknytningsmönster?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730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18096" y="2144655"/>
            <a:ext cx="6106795" cy="3460750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På vilket sätt har min barndom påverkat mig som vuxen? </a:t>
            </a:r>
          </a:p>
          <a:p>
            <a:endParaRPr lang="sv-SE" dirty="0"/>
          </a:p>
          <a:p>
            <a:r>
              <a:rPr lang="sv-SE" dirty="0"/>
              <a:t>Vad från mina föräldrars föräldraskap vill jag ta med mig när jag själv blir förälder?  Finns det något jag inte vill ta med in i mitt föräldraskap?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383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Språk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Språk och samspel</a:t>
            </a:r>
          </a:p>
          <a:p>
            <a:endParaRPr lang="sv-SE" dirty="0"/>
          </a:p>
          <a:p>
            <a:r>
              <a:rPr lang="sv-SE" dirty="0"/>
              <a:t>Rutiner och förutsägbarhet</a:t>
            </a:r>
          </a:p>
          <a:p>
            <a:endParaRPr lang="sv-SE" dirty="0"/>
          </a:p>
          <a:p>
            <a:r>
              <a:rPr lang="sv-SE" dirty="0"/>
              <a:t>Identitet.</a:t>
            </a:r>
          </a:p>
          <a:p>
            <a:endParaRPr lang="sv-SE" dirty="0"/>
          </a:p>
          <a:p>
            <a:r>
              <a:rPr lang="sv-SE" dirty="0"/>
              <a:t>Inlärning</a:t>
            </a:r>
          </a:p>
          <a:p>
            <a:endParaRPr lang="sv-SE" dirty="0"/>
          </a:p>
          <a:p>
            <a:r>
              <a:rPr lang="sv-SE" dirty="0"/>
              <a:t>Social funktion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86205E-EA12-4781-8273-474B06AC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989" y="1552575"/>
            <a:ext cx="4015802" cy="45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2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Hur kan barn uppleva att inte nå fram via språket?</a:t>
            </a:r>
          </a:p>
          <a:p>
            <a:endParaRPr lang="sv-SE" dirty="0"/>
          </a:p>
          <a:p>
            <a:r>
              <a:rPr lang="sv-SE" dirty="0"/>
              <a:t>Hur tar jag till mig ny kunskap i ett land där jag inte kan språket?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700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bli </a:t>
            </a:r>
            <a:r>
              <a:rPr lang="sv-SE"/>
              <a:t>övergiven tidigt i livet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Individuell upplevelse</a:t>
            </a:r>
          </a:p>
          <a:p>
            <a:endParaRPr lang="sv-SE" dirty="0"/>
          </a:p>
          <a:p>
            <a:r>
              <a:rPr lang="sv-SE" dirty="0"/>
              <a:t>Uppbrott</a:t>
            </a:r>
          </a:p>
          <a:p>
            <a:endParaRPr lang="sv-SE" dirty="0"/>
          </a:p>
          <a:p>
            <a:r>
              <a:rPr lang="sv-SE" dirty="0"/>
              <a:t>Trauma</a:t>
            </a:r>
          </a:p>
          <a:p>
            <a:endParaRPr lang="sv-SE" dirty="0"/>
          </a:p>
          <a:p>
            <a:r>
              <a:rPr lang="sv-SE" dirty="0"/>
              <a:t>Påverkan under hela livet</a:t>
            </a:r>
          </a:p>
        </p:txBody>
      </p:sp>
    </p:spTree>
    <p:extLst>
      <p:ext uri="{BB962C8B-B14F-4D97-AF65-F5344CB8AC3E}">
        <p14:creationId xmlns:p14="http://schemas.microsoft.com/office/powerpoint/2010/main" val="311476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Hur behöver jag förbereda mig för att kunna tillgodose ett adoptivbarns särskilda behov?</a:t>
            </a:r>
          </a:p>
          <a:p>
            <a:endParaRPr lang="sv-SE" dirty="0"/>
          </a:p>
          <a:p>
            <a:r>
              <a:rPr lang="sv-SE" dirty="0"/>
              <a:t>Vilka anpassningar kan jag behöva göra?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83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 och inför nästa avsnitt</a:t>
            </a:r>
          </a:p>
        </p:txBody>
      </p:sp>
    </p:spTree>
    <p:extLst>
      <p:ext uri="{BB962C8B-B14F-4D97-AF65-F5344CB8AC3E}">
        <p14:creationId xmlns:p14="http://schemas.microsoft.com/office/powerpoint/2010/main" val="167129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avsnittet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Välkomna </a:t>
            </a:r>
          </a:p>
          <a:p>
            <a:r>
              <a:rPr lang="sv-SE" dirty="0"/>
              <a:t>Närvaro</a:t>
            </a:r>
          </a:p>
          <a:p>
            <a:endParaRPr lang="sv-SE" dirty="0"/>
          </a:p>
          <a:p>
            <a:r>
              <a:rPr lang="sv-SE" dirty="0"/>
              <a:t>Kort presentation</a:t>
            </a:r>
          </a:p>
          <a:p>
            <a:endParaRPr lang="sv-SE" dirty="0"/>
          </a:p>
          <a:p>
            <a:r>
              <a:rPr lang="sv-SE" dirty="0"/>
              <a:t>Kort tillbakablick på förra träffen. Frågor/funderingar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0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Barns utveckling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Samspel arv och miljö</a:t>
            </a:r>
          </a:p>
          <a:p>
            <a:r>
              <a:rPr lang="sv-SE" dirty="0"/>
              <a:t>Hjärnans utveckling</a:t>
            </a:r>
          </a:p>
          <a:p>
            <a:endParaRPr lang="sv-SE" dirty="0"/>
          </a:p>
          <a:p>
            <a:r>
              <a:rPr lang="sv-SE" dirty="0"/>
              <a:t>Anknytning</a:t>
            </a:r>
          </a:p>
          <a:p>
            <a:r>
              <a:rPr lang="sv-SE" dirty="0"/>
              <a:t>Föräldraförmåga</a:t>
            </a:r>
          </a:p>
          <a:p>
            <a:r>
              <a:rPr lang="sv-SE" dirty="0"/>
              <a:t>Förälders egen anknytningserfarenhet</a:t>
            </a:r>
          </a:p>
          <a:p>
            <a:endParaRPr lang="sv-SE" dirty="0"/>
          </a:p>
          <a:p>
            <a:r>
              <a:rPr lang="sv-SE" dirty="0"/>
              <a:t>Språk anknytning och identitet</a:t>
            </a:r>
          </a:p>
          <a:p>
            <a:r>
              <a:rPr lang="sv-SE" dirty="0"/>
              <a:t>Att bli övergiven tidigt i livet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98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Samspel mellan arv och miljö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Genetiska faktorer</a:t>
            </a:r>
          </a:p>
          <a:p>
            <a:r>
              <a:rPr lang="sv-SE" dirty="0"/>
              <a:t>Miljöns påverkan</a:t>
            </a:r>
          </a:p>
          <a:p>
            <a:endParaRPr lang="sv-SE" dirty="0"/>
          </a:p>
          <a:p>
            <a:r>
              <a:rPr lang="sv-SE" dirty="0"/>
              <a:t>Graviditeten</a:t>
            </a:r>
          </a:p>
          <a:p>
            <a:r>
              <a:rPr lang="sv-SE" dirty="0"/>
              <a:t>Nyfödd</a:t>
            </a:r>
          </a:p>
          <a:p>
            <a:endParaRPr lang="sv-SE" dirty="0"/>
          </a:p>
          <a:p>
            <a:r>
              <a:rPr lang="sv-SE" dirty="0"/>
              <a:t>Samspel</a:t>
            </a:r>
          </a:p>
          <a:p>
            <a:r>
              <a:rPr lang="sv-SE" dirty="0"/>
              <a:t>Ögonkontakt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378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Hjärnans utveckling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Vänster hjärnhalva</a:t>
            </a:r>
          </a:p>
          <a:p>
            <a:r>
              <a:rPr lang="sv-SE" dirty="0"/>
              <a:t>Höger hjärnhalva</a:t>
            </a:r>
          </a:p>
          <a:p>
            <a:endParaRPr lang="sv-SE" dirty="0"/>
          </a:p>
          <a:p>
            <a:r>
              <a:rPr lang="sv-SE" dirty="0"/>
              <a:t>reptilhjärnan</a:t>
            </a:r>
          </a:p>
          <a:p>
            <a:r>
              <a:rPr lang="sv-SE" dirty="0"/>
              <a:t>däggdjurshjärnan</a:t>
            </a:r>
          </a:p>
          <a:p>
            <a:endParaRPr lang="sv-SE" dirty="0"/>
          </a:p>
          <a:p>
            <a:r>
              <a:rPr lang="sv-SE" dirty="0"/>
              <a:t>Plastisk och formbar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36E885-59EF-4948-AB88-95DB1717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0" y="1901197"/>
            <a:ext cx="4077949" cy="42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9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Anknytning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Anknytning är en förutsättning för överlevnad</a:t>
            </a:r>
          </a:p>
          <a:p>
            <a:endParaRPr lang="sv-SE" dirty="0"/>
          </a:p>
          <a:p>
            <a:r>
              <a:rPr lang="sv-SE" dirty="0"/>
              <a:t>Trygg anknytning</a:t>
            </a:r>
          </a:p>
          <a:p>
            <a:r>
              <a:rPr lang="sv-SE" dirty="0"/>
              <a:t>Otrygg anknytning</a:t>
            </a:r>
          </a:p>
          <a:p>
            <a:endParaRPr lang="sv-SE" dirty="0"/>
          </a:p>
          <a:p>
            <a:r>
              <a:rPr lang="sv-SE" dirty="0"/>
              <a:t>Vår anknytningserfarenhet påverkar oss och våra relationer genom hela livet</a:t>
            </a:r>
          </a:p>
          <a:p>
            <a:endParaRPr lang="sv-SE" dirty="0"/>
          </a:p>
          <a:p>
            <a:r>
              <a:rPr lang="sv-SE"/>
              <a:t>Anknytningsmönstekan </a:t>
            </a:r>
            <a:r>
              <a:rPr lang="sv-SE" dirty="0"/>
              <a:t>ändras</a:t>
            </a:r>
          </a:p>
        </p:txBody>
      </p:sp>
    </p:spTree>
    <p:extLst>
      <p:ext uri="{BB962C8B-B14F-4D97-AF65-F5344CB8AC3E}">
        <p14:creationId xmlns:p14="http://schemas.microsoft.com/office/powerpoint/2010/main" val="455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Vad innebär det för mig att en förälders beteende tillsammans med barnet har en direkt påverkan på barnets utveckling?</a:t>
            </a:r>
            <a:br>
              <a:rPr lang="sv-SE" dirty="0"/>
            </a:br>
            <a:endParaRPr lang="sv-SE" dirty="0"/>
          </a:p>
          <a:p>
            <a:endParaRPr lang="sv-SE" dirty="0"/>
          </a:p>
          <a:p>
            <a:r>
              <a:rPr lang="sv-SE" dirty="0"/>
              <a:t>Vad tänker jag om att jag och mitt barn inte delar det genetiska arvet?</a:t>
            </a:r>
          </a:p>
        </p:txBody>
      </p:sp>
    </p:spTree>
    <p:extLst>
      <p:ext uri="{BB962C8B-B14F-4D97-AF65-F5344CB8AC3E}">
        <p14:creationId xmlns:p14="http://schemas.microsoft.com/office/powerpoint/2010/main" val="247011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Grundläggande omsorg</a:t>
            </a:r>
          </a:p>
          <a:p>
            <a:endParaRPr lang="sv-SE" dirty="0"/>
          </a:p>
          <a:p>
            <a:r>
              <a:rPr lang="sv-SE" dirty="0"/>
              <a:t>Stimulans och vägledning</a:t>
            </a:r>
          </a:p>
          <a:p>
            <a:endParaRPr lang="sv-SE" dirty="0"/>
          </a:p>
          <a:p>
            <a:r>
              <a:rPr lang="sv-SE" dirty="0"/>
              <a:t>Känslomässig tillgänglighet</a:t>
            </a:r>
          </a:p>
          <a:p>
            <a:endParaRPr lang="sv-SE" dirty="0"/>
          </a:p>
          <a:p>
            <a:r>
              <a:rPr lang="sv-SE" dirty="0"/>
              <a:t>Säkerhet</a:t>
            </a:r>
          </a:p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Föräldraförmåga</a:t>
            </a:r>
          </a:p>
        </p:txBody>
      </p:sp>
    </p:spTree>
    <p:extLst>
      <p:ext uri="{BB962C8B-B14F-4D97-AF65-F5344CB8AC3E}">
        <p14:creationId xmlns:p14="http://schemas.microsoft.com/office/powerpoint/2010/main" val="406771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Fundera på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1"/>
          </p:nvPr>
        </p:nvSpPr>
        <p:spPr>
          <a:xfrm>
            <a:off x="618096" y="2314394"/>
            <a:ext cx="6106795" cy="3460750"/>
          </a:xfrm>
        </p:spPr>
        <p:txBody>
          <a:bodyPr/>
          <a:lstStyle/>
          <a:p>
            <a:r>
              <a:rPr lang="sv-SE" dirty="0"/>
              <a:t>Hur tänker jag om att kanske behöva professionellt stöd i mitt föräldraskap? </a:t>
            </a:r>
          </a:p>
          <a:p>
            <a:endParaRPr lang="sv-SE" dirty="0"/>
          </a:p>
          <a:p>
            <a:r>
              <a:rPr lang="sv-SE" dirty="0"/>
              <a:t>Vad lägger jag in i begreppet känslomässig tillgänglighet?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815473"/>
      </p:ext>
    </p:extLst>
  </p:cSld>
  <p:clrMapOvr>
    <a:masterClrMapping/>
  </p:clrMapOvr>
</p:sld>
</file>

<file path=ppt/theme/theme1.xml><?xml version="1.0" encoding="utf-8"?>
<a:theme xmlns:a="http://schemas.openxmlformats.org/drawingml/2006/main" name="MFoF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oF_mall_ny" id="{CFCF77F6-B25D-354E-8DE2-7E984CE96364}" vid="{65106F91-431E-1942-BEAE-2BF0E3B1D1A9}"/>
    </a:ext>
  </a:extLst>
</a:theme>
</file>

<file path=ppt/theme/theme2.xml><?xml version="1.0" encoding="utf-8"?>
<a:theme xmlns:a="http://schemas.openxmlformats.org/drawingml/2006/main" name="MFoF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oF_mall_ny" id="{CFCF77F6-B25D-354E-8DE2-7E984CE96364}" vid="{C91737A3-A2CD-294D-8DF0-2D0CC8E3933B}"/>
    </a:ext>
  </a:extLst>
</a:theme>
</file>

<file path=ppt/theme/theme3.xml><?xml version="1.0" encoding="utf-8"?>
<a:theme xmlns:a="http://schemas.openxmlformats.org/drawingml/2006/main" name="MFoF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oF_mall_ny" id="{CFCF77F6-B25D-354E-8DE2-7E984CE96364}" vid="{60CB902A-0A55-0F44-B631-CE6F409562C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Mall_powerpoint_191204</Template>
  <TotalTime>2254</TotalTime>
  <Words>319</Words>
  <Application>Microsoft Office PowerPoint</Application>
  <PresentationFormat>Bredbild</PresentationFormat>
  <Paragraphs>103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Calibri</vt:lpstr>
      <vt:lpstr>Roboto</vt:lpstr>
      <vt:lpstr>Roboto Light</vt:lpstr>
      <vt:lpstr>Roboto Slab</vt:lpstr>
      <vt:lpstr>Roboto Slab Light</vt:lpstr>
      <vt:lpstr>MFoF1</vt:lpstr>
      <vt:lpstr>MFoF2</vt:lpstr>
      <vt:lpstr>MFoF3</vt:lpstr>
      <vt:lpstr>Utbildning ”FIA”</vt:lpstr>
      <vt:lpstr>Andra avsnittet</vt:lpstr>
      <vt:lpstr>Barns utveckling</vt:lpstr>
      <vt:lpstr>Samspel mellan arv och miljö</vt:lpstr>
      <vt:lpstr>Hjärnans utveckling</vt:lpstr>
      <vt:lpstr>Anknytning</vt:lpstr>
      <vt:lpstr>Fundera på</vt:lpstr>
      <vt:lpstr>Föräldraförmåga</vt:lpstr>
      <vt:lpstr>Fundera på</vt:lpstr>
      <vt:lpstr>Egen anknytningserfarenhet</vt:lpstr>
      <vt:lpstr>Fundera på</vt:lpstr>
      <vt:lpstr>Språk</vt:lpstr>
      <vt:lpstr>Fundera på</vt:lpstr>
      <vt:lpstr>Att bli övergiven tidigt i livet</vt:lpstr>
      <vt:lpstr>Fundera på</vt:lpstr>
      <vt:lpstr>Avslut och inför nästa avsnitt</vt:lpstr>
    </vt:vector>
  </TitlesOfParts>
  <Company>Statskontoret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Berggren</dc:creator>
  <cp:lastModifiedBy>Ulrika Berggren</cp:lastModifiedBy>
  <cp:revision>69</cp:revision>
  <cp:lastPrinted>2019-12-04T12:19:03Z</cp:lastPrinted>
  <dcterms:created xsi:type="dcterms:W3CDTF">2021-02-16T07:25:08Z</dcterms:created>
  <dcterms:modified xsi:type="dcterms:W3CDTF">2021-04-19T14:48:45Z</dcterms:modified>
</cp:coreProperties>
</file>