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7" r:id="rId5"/>
    <p:sldId id="297" r:id="rId6"/>
    <p:sldId id="291" r:id="rId7"/>
    <p:sldId id="298" r:id="rId8"/>
    <p:sldId id="295" r:id="rId9"/>
    <p:sldId id="296" r:id="rId10"/>
    <p:sldId id="303" r:id="rId11"/>
    <p:sldId id="300" r:id="rId12"/>
    <p:sldId id="305" r:id="rId13"/>
    <p:sldId id="306" r:id="rId14"/>
    <p:sldId id="304" r:id="rId15"/>
    <p:sldId id="308" r:id="rId16"/>
  </p:sldIdLst>
  <p:sldSz cx="12192000" cy="6858000"/>
  <p:notesSz cx="6797675" cy="9926638"/>
  <p:custDataLst>
    <p:tags r:id="rId19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B0E39284-FCA1-4DB3-A39D-F73587F7E4EF}">
          <p14:sldIdLst>
            <p14:sldId id="287"/>
            <p14:sldId id="297"/>
            <p14:sldId id="291"/>
            <p14:sldId id="298"/>
            <p14:sldId id="295"/>
            <p14:sldId id="296"/>
            <p14:sldId id="303"/>
            <p14:sldId id="300"/>
            <p14:sldId id="305"/>
            <p14:sldId id="306"/>
            <p14:sldId id="304"/>
            <p14:sldId id="308"/>
          </p14:sldIdLst>
        </p14:section>
        <p14:section name="Instruktion" id="{0A00BA44-BC4B-4EAE-BB27-21BBE599239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07" userDrawn="1">
          <p15:clr>
            <a:srgbClr val="A4A3A4"/>
          </p15:clr>
        </p15:guide>
        <p15:guide id="3" orient="horz" pos="3758" userDrawn="1">
          <p15:clr>
            <a:srgbClr val="A4A3A4"/>
          </p15:clr>
        </p15:guide>
        <p15:guide id="4" orient="horz" pos="4227" userDrawn="1">
          <p15:clr>
            <a:srgbClr val="A4A3A4"/>
          </p15:clr>
        </p15:guide>
        <p15:guide id="5" orient="horz" pos="289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393" userDrawn="1">
          <p15:clr>
            <a:srgbClr val="A4A3A4"/>
          </p15:clr>
        </p15:guide>
        <p15:guide id="8" pos="387" userDrawn="1">
          <p15:clr>
            <a:srgbClr val="A4A3A4"/>
          </p15:clr>
        </p15:guide>
        <p15:guide id="9" pos="7315" userDrawn="1">
          <p15:clr>
            <a:srgbClr val="A4A3A4"/>
          </p15:clr>
        </p15:guide>
        <p15:guide id="10" orient="horz" pos="3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3786" autoAdjust="0"/>
  </p:normalViewPr>
  <p:slideViewPr>
    <p:cSldViewPr>
      <p:cViewPr varScale="1">
        <p:scale>
          <a:sx n="73" d="100"/>
          <a:sy n="73" d="100"/>
        </p:scale>
        <p:origin x="618" y="72"/>
      </p:cViewPr>
      <p:guideLst>
        <p:guide orient="horz" pos="2160"/>
        <p:guide orient="horz" pos="907"/>
        <p:guide orient="horz" pos="3758"/>
        <p:guide orient="horz" pos="4227"/>
        <p:guide orient="horz" pos="289"/>
        <p:guide pos="3840"/>
        <p:guide pos="393"/>
        <p:guide pos="387"/>
        <p:guide pos="7315"/>
        <p:guide orient="horz" pos="36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F73C6-E6BF-46CF-B34D-7A5C8688DBEE}" type="datetimeFigureOut">
              <a:rPr lang="sv-SE" smtClean="0"/>
              <a:t>2022-11-18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8F730-40FB-45F5-B014-CB7ED569AE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371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A4C71-A269-4800-8AF1-44182FA23438}" type="datetimeFigureOut">
              <a:rPr lang="sv-SE" smtClean="0"/>
              <a:t>2022-11-18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13758-4B63-40D7-B26B-F67CE25F1C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77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vit logo för mörk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ogo Stockholms Stad"/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12288688" y="39970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143176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09600" y="1440000"/>
            <a:ext cx="5184000" cy="396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684" y="1440000"/>
            <a:ext cx="5472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684" y="5446800"/>
            <a:ext cx="5472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8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vänst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8"/>
            <a:ext cx="5472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398400" y="1439863"/>
            <a:ext cx="5184000" cy="396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2" y="5446800"/>
            <a:ext cx="5472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textruta 13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bred och text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9"/>
            <a:ext cx="7680000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8496000" y="1440000"/>
            <a:ext cx="3086400" cy="429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733256"/>
            <a:ext cx="7680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9"/>
            <a:ext cx="10959008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3" y="5733256"/>
            <a:ext cx="10958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25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84784"/>
            <a:ext cx="5184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184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98400" y="1484784"/>
            <a:ext cx="5184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398400" y="2174874"/>
            <a:ext cx="5184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670192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6398400" y="5670192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346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464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7948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Li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7" name="Bildobjekt 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9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Grö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59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svart logo för ljus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Logo Stockholms Stad"/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sp>
        <p:nvSpPr>
          <p:cNvPr id="7" name="textruta 6"/>
          <p:cNvSpPr txBox="1"/>
          <p:nvPr userDrawn="1"/>
        </p:nvSpPr>
        <p:spPr>
          <a:xfrm>
            <a:off x="12288688" y="39970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96334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3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48" y="1524198"/>
            <a:ext cx="4565904" cy="4565904"/>
          </a:xfrm>
          <a:prstGeom prst="rect">
            <a:avLst/>
          </a:prstGeom>
        </p:spPr>
      </p:pic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485654" y="328498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5021310" y="340877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990914" y="310496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85654" y="222457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865745" y="258461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234737" y="295178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5414757" y="170043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5518300" y="220843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5710105" y="271167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6384032" y="17008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312024" y="220486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6132004" y="270892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6592438" y="29635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6960904" y="258461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7329365" y="222457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6816080" y="342256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7329365" y="328498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1" hasCustomPrompt="1"/>
          </p:nvPr>
        </p:nvSpPr>
        <p:spPr>
          <a:xfrm>
            <a:off x="7825760" y="31435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6816080" y="383411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7341521" y="397731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7849948" y="407707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577047" y="429734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6952478" y="465738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7334461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6132004" y="452684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6312024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6456040" y="551723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5021344" y="384308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4505705" y="401413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3989259" y="412435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5258440" y="429062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 Placeholder 23"/>
          <p:cNvSpPr>
            <a:spLocks noGrp="1"/>
          </p:cNvSpPr>
          <p:nvPr>
            <p:ph type="body" sz="quarter" idx="45" hasCustomPrompt="1"/>
          </p:nvPr>
        </p:nvSpPr>
        <p:spPr>
          <a:xfrm>
            <a:off x="4874697" y="465738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15771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 Placeholder 23"/>
          <p:cNvSpPr>
            <a:spLocks noGrp="1"/>
          </p:cNvSpPr>
          <p:nvPr>
            <p:ph type="body" sz="quarter" idx="47" hasCustomPrompt="1"/>
          </p:nvPr>
        </p:nvSpPr>
        <p:spPr>
          <a:xfrm>
            <a:off x="5689264" y="45543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 Placeholder 23"/>
          <p:cNvSpPr>
            <a:spLocks noGrp="1"/>
          </p:cNvSpPr>
          <p:nvPr>
            <p:ph type="body" sz="quarter" idx="48" hasCustomPrompt="1"/>
          </p:nvPr>
        </p:nvSpPr>
        <p:spPr>
          <a:xfrm>
            <a:off x="5584938" y="503276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 Placeholder 23"/>
          <p:cNvSpPr>
            <a:spLocks noGrp="1"/>
          </p:cNvSpPr>
          <p:nvPr>
            <p:ph type="body" sz="quarter" idx="49" hasCustomPrompt="1"/>
          </p:nvPr>
        </p:nvSpPr>
        <p:spPr>
          <a:xfrm>
            <a:off x="5437033" y="559296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70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54" y="1523198"/>
            <a:ext cx="4570098" cy="4570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485654" y="32874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5021310" y="341129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990914" y="31074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85654" y="222708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865745" y="258712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234737" y="295429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5414757" y="170294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5518300" y="221094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5710105" y="271419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6384032" y="17033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312024" y="22073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6132004" y="271143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6592438" y="296609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6960904" y="258712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7329365" y="222708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6816080" y="342507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7329365" y="32874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1" hasCustomPrompt="1"/>
          </p:nvPr>
        </p:nvSpPr>
        <p:spPr>
          <a:xfrm>
            <a:off x="7825760" y="314611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6816080" y="383662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7341521" y="397983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7849948" y="407958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577047" y="429986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6952478" y="465990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7334461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6132004" y="452935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6312024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6456040" y="551974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5021344" y="384560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4505705" y="401664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3989259" y="412686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5258440" y="429313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45" hasCustomPrompt="1"/>
          </p:nvPr>
        </p:nvSpPr>
        <p:spPr>
          <a:xfrm>
            <a:off x="4874697" y="465990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15771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47" hasCustomPrompt="1"/>
          </p:nvPr>
        </p:nvSpPr>
        <p:spPr>
          <a:xfrm>
            <a:off x="5689264" y="455689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48" hasCustomPrompt="1"/>
          </p:nvPr>
        </p:nvSpPr>
        <p:spPr>
          <a:xfrm>
            <a:off x="5584938" y="503528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49" hasCustomPrompt="1"/>
          </p:nvPr>
        </p:nvSpPr>
        <p:spPr>
          <a:xfrm>
            <a:off x="5437033" y="559547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0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 svart logo grå bakgrund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0000"/>
            <a:ext cx="7305600" cy="175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11" name="Bildobjekt 10" descr="Logo Stockholms Stad"/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1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2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 descr="Logo Stockholms Stad"/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00" y="467862"/>
            <a:ext cx="1368000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2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1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 descr="Logo Stockholms Stad"/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5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3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4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 descr="Logo Stockholms Stad"/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6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4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5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 descr="Logo Stockholms Stad"/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3" y="5733256"/>
            <a:ext cx="9710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72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440001"/>
            <a:ext cx="5184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406913" y="1440000"/>
            <a:ext cx="5184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2" y="5445224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6406913" y="5445224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990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9710869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 Stockholms Stad"/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6" r:id="rId3"/>
    <p:sldLayoutId id="2147483657" r:id="rId4"/>
    <p:sldLayoutId id="2147483658" r:id="rId5"/>
    <p:sldLayoutId id="2147483659" r:id="rId6"/>
    <p:sldLayoutId id="2147483660" r:id="rId7"/>
    <p:sldLayoutId id="2147483650" r:id="rId8"/>
    <p:sldLayoutId id="2147483652" r:id="rId9"/>
    <p:sldLayoutId id="2147483664" r:id="rId10"/>
    <p:sldLayoutId id="2147483665" r:id="rId11"/>
    <p:sldLayoutId id="2147483668" r:id="rId12"/>
    <p:sldLayoutId id="2147483667" r:id="rId13"/>
    <p:sldLayoutId id="2147483653" r:id="rId14"/>
    <p:sldLayoutId id="2147483654" r:id="rId15"/>
    <p:sldLayoutId id="2147483655" r:id="rId16"/>
    <p:sldLayoutId id="2147483651" r:id="rId17"/>
    <p:sldLayoutId id="2147483661" r:id="rId18"/>
    <p:sldLayoutId id="2147483662" r:id="rId19"/>
    <p:sldLayoutId id="2147483663" r:id="rId20"/>
    <p:sldLayoutId id="2147483669" r:id="rId21"/>
    <p:sldLayoutId id="2147483670" r:id="rId2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g"/><Relationship Id="rId5" Type="http://schemas.openxmlformats.org/officeDocument/2006/relationships/image" Target="../media/image1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Duvnäs</a:t>
            </a:r>
            <a:r>
              <a:rPr lang="sv-SE" dirty="0" smtClean="0"/>
              <a:t> Föräldrastöd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Socialförvaltningen </a:t>
            </a:r>
          </a:p>
          <a:p>
            <a:endParaRPr lang="sv-SE" dirty="0" smtClean="0"/>
          </a:p>
          <a:p>
            <a:r>
              <a:rPr lang="sv-SE" dirty="0" smtClean="0"/>
              <a:t>Stockholms stad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84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säger barn och föräldrar om oss?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75440" y="4405780"/>
            <a:ext cx="232792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81307" y="4266814"/>
            <a:ext cx="2563658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5042" y="4266813"/>
            <a:ext cx="256366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Kommentar i oval 6"/>
          <p:cNvSpPr/>
          <p:nvPr/>
        </p:nvSpPr>
        <p:spPr>
          <a:xfrm>
            <a:off x="9840416" y="2427450"/>
            <a:ext cx="2141984" cy="1700534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Leka med pappa och piratskeppet var kul. Jag ville inte gå hem.</a:t>
            </a:r>
          </a:p>
        </p:txBody>
      </p:sp>
      <p:sp>
        <p:nvSpPr>
          <p:cNvPr id="8" name="Rundad rektangulär bildtext 7"/>
          <p:cNvSpPr/>
          <p:nvPr/>
        </p:nvSpPr>
        <p:spPr>
          <a:xfrm>
            <a:off x="7617904" y="2636912"/>
            <a:ext cx="1690464" cy="1253463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200" dirty="0" smtClean="0"/>
              <a:t>Allting har varit bra. Dansa och sjunga och leka med bilarna och fika!</a:t>
            </a:r>
          </a:p>
        </p:txBody>
      </p:sp>
      <p:sp>
        <p:nvSpPr>
          <p:cNvPr id="9" name="Rektangulär bildtext 8"/>
          <p:cNvSpPr/>
          <p:nvPr/>
        </p:nvSpPr>
        <p:spPr>
          <a:xfrm>
            <a:off x="5499612" y="2427449"/>
            <a:ext cx="1512168" cy="1462926"/>
          </a:xfrm>
          <a:prstGeom prst="wedgeRectCallou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200" dirty="0" smtClean="0"/>
              <a:t>Det har varit roligt att leka med mamma, bygga med kuddar och krama Nalle Puh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0" y="3645024"/>
            <a:ext cx="4389120" cy="2072640"/>
          </a:xfrm>
          <a:prstGeom prst="rect">
            <a:avLst/>
          </a:prstGeom>
        </p:spPr>
      </p:pic>
      <p:sp>
        <p:nvSpPr>
          <p:cNvPr id="3" name="Rektangulär bildtext 2"/>
          <p:cNvSpPr/>
          <p:nvPr/>
        </p:nvSpPr>
        <p:spPr>
          <a:xfrm>
            <a:off x="263352" y="1468240"/>
            <a:ext cx="1296144" cy="2038110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Vi hade inte klarat oss utan </a:t>
            </a:r>
            <a:r>
              <a:rPr lang="sv-SE" sz="1200" dirty="0" err="1" smtClean="0"/>
              <a:t>Duvnäs</a:t>
            </a:r>
            <a:r>
              <a:rPr lang="sv-SE" sz="1200" dirty="0"/>
              <a:t> </a:t>
            </a:r>
            <a:r>
              <a:rPr lang="sv-SE" sz="1200" dirty="0" smtClean="0"/>
              <a:t>och deras hjälp. </a:t>
            </a:r>
            <a:r>
              <a:rPr lang="sv-SE" sz="1200" dirty="0"/>
              <a:t>E</a:t>
            </a:r>
            <a:r>
              <a:rPr lang="sv-SE" sz="1200" dirty="0" smtClean="0"/>
              <a:t>ngagerad och kunnig personal. Nu kan vi förstå vår son. </a:t>
            </a:r>
            <a:r>
              <a:rPr lang="sv-SE" sz="1200" smtClean="0"/>
              <a:t>Så tacksamma!</a:t>
            </a:r>
            <a:endParaRPr lang="sv-SE" sz="1200" dirty="0" smtClean="0"/>
          </a:p>
        </p:txBody>
      </p:sp>
      <p:sp>
        <p:nvSpPr>
          <p:cNvPr id="11" name="Rektangulär bildtext 10"/>
          <p:cNvSpPr/>
          <p:nvPr/>
        </p:nvSpPr>
        <p:spPr>
          <a:xfrm>
            <a:off x="1793775" y="2060848"/>
            <a:ext cx="1255963" cy="1416015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Det</a:t>
            </a:r>
            <a:r>
              <a:rPr lang="sv-SE" dirty="0" smtClean="0"/>
              <a:t> </a:t>
            </a:r>
            <a:r>
              <a:rPr lang="sv-SE" sz="1200" dirty="0" smtClean="0"/>
              <a:t>har varit mycket värdefullt för mig som ensamståendeadoptivförälder</a:t>
            </a:r>
          </a:p>
        </p:txBody>
      </p:sp>
      <p:sp>
        <p:nvSpPr>
          <p:cNvPr id="12" name="Kommentar i oval 11"/>
          <p:cNvSpPr/>
          <p:nvPr/>
        </p:nvSpPr>
        <p:spPr>
          <a:xfrm>
            <a:off x="3284018" y="1916831"/>
            <a:ext cx="2019894" cy="1560031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/>
              <a:t>Duvnäs</a:t>
            </a:r>
            <a:r>
              <a:rPr lang="sv-SE" sz="1200" dirty="0" smtClean="0"/>
              <a:t> insats var ovärderlig. Det är även en stor trygghet att veta att vi alltid kan ta kontakt och få snabb respons</a:t>
            </a: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4" b="1"/>
          <a:stretch/>
        </p:blipFill>
        <p:spPr>
          <a:xfrm rot="6360000">
            <a:off x="8033207" y="646902"/>
            <a:ext cx="2209231" cy="1678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3977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Tack för mig!!!!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24416" y="1439864"/>
            <a:ext cx="10152103" cy="4653432"/>
          </a:xfrm>
        </p:spPr>
        <p:txBody>
          <a:bodyPr/>
          <a:lstStyle/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                                                                     </a:t>
            </a:r>
            <a:r>
              <a:rPr lang="sv-SE" sz="2800" dirty="0" smtClean="0"/>
              <a:t>Anita Fryklund</a:t>
            </a:r>
          </a:p>
          <a:p>
            <a:r>
              <a:rPr lang="sv-SE" dirty="0" smtClean="0"/>
              <a:t>                                                                        </a:t>
            </a:r>
            <a:endParaRPr lang="sv-SE" dirty="0"/>
          </a:p>
          <a:p>
            <a:r>
              <a:rPr lang="sv-SE" sz="2400" dirty="0"/>
              <a:t> </a:t>
            </a:r>
            <a:r>
              <a:rPr lang="sv-SE" sz="2400" dirty="0" smtClean="0"/>
              <a:t>                                                                             </a:t>
            </a:r>
            <a:r>
              <a:rPr lang="sv-SE" sz="2400" dirty="0" err="1" smtClean="0"/>
              <a:t>Duvnäs</a:t>
            </a:r>
            <a:r>
              <a:rPr lang="sv-SE" sz="2400" dirty="0" smtClean="0"/>
              <a:t> Föräldrastöd</a:t>
            </a:r>
          </a:p>
          <a:p>
            <a:r>
              <a:rPr lang="sv-SE" sz="2400" dirty="0"/>
              <a:t> </a:t>
            </a:r>
            <a:r>
              <a:rPr lang="sv-SE" sz="2400" dirty="0" smtClean="0"/>
              <a:t>   duvnasforaldrastod@stockholm.se</a:t>
            </a:r>
          </a:p>
          <a:p>
            <a:r>
              <a:rPr lang="sv-SE"/>
              <a:t> </a:t>
            </a:r>
            <a:r>
              <a:rPr lang="sv-SE" smtClean="0"/>
              <a:t>                                                                                            </a:t>
            </a:r>
            <a:r>
              <a:rPr lang="sv-SE" sz="2400" smtClean="0"/>
              <a:t>08-508 400 64                                                      </a:t>
            </a:r>
            <a:endParaRPr lang="sv-SE" sz="2400" dirty="0" smtClean="0"/>
          </a:p>
          <a:p>
            <a:r>
              <a:rPr lang="sv-SE" dirty="0"/>
              <a:t> </a:t>
            </a:r>
            <a:r>
              <a:rPr lang="sv-SE" dirty="0" smtClean="0"/>
              <a:t>    </a:t>
            </a:r>
          </a:p>
          <a:p>
            <a:r>
              <a:rPr lang="sv-SE" sz="2400" dirty="0"/>
              <a:t> </a:t>
            </a:r>
            <a:r>
              <a:rPr lang="sv-SE" sz="2400" dirty="0" smtClean="0"/>
              <a:t>                    </a:t>
            </a:r>
          </a:p>
          <a:p>
            <a:r>
              <a:rPr lang="sv-SE" sz="2400" dirty="0"/>
              <a:t> </a:t>
            </a:r>
            <a:r>
              <a:rPr lang="sv-SE" sz="2400" dirty="0" smtClean="0"/>
              <a:t>                                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48379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Bildreferenser till presentationen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09600" y="1440000"/>
            <a:ext cx="7305600" cy="3141128"/>
          </a:xfrm>
        </p:spPr>
        <p:txBody>
          <a:bodyPr/>
          <a:lstStyle/>
          <a:p>
            <a:r>
              <a:rPr lang="sv-SE" dirty="0" err="1" smtClean="0"/>
              <a:t>Slide</a:t>
            </a:r>
            <a:r>
              <a:rPr lang="sv-SE" dirty="0" smtClean="0"/>
              <a:t>  4 och 10: Familjeaffisch  - olika familjekonstellationer</a:t>
            </a:r>
          </a:p>
          <a:p>
            <a:r>
              <a:rPr lang="sv-SE" dirty="0" smtClean="0"/>
              <a:t>Layout: AnnacarinMagnusson.se</a:t>
            </a:r>
          </a:p>
          <a:p>
            <a:r>
              <a:rPr lang="sv-SE" dirty="0" err="1" smtClean="0"/>
              <a:t>Slide</a:t>
            </a:r>
            <a:r>
              <a:rPr lang="sv-SE" dirty="0" smtClean="0"/>
              <a:t> 5 : Bild från broschyren </a:t>
            </a:r>
            <a:r>
              <a:rPr lang="sv-SE" dirty="0" err="1" smtClean="0"/>
              <a:t>Språktåget</a:t>
            </a:r>
            <a:r>
              <a:rPr lang="sv-SE" dirty="0" smtClean="0"/>
              <a:t> region Stockholm- om barns tal-och språkutveckling</a:t>
            </a:r>
          </a:p>
          <a:p>
            <a:r>
              <a:rPr lang="sv-SE" dirty="0" err="1" smtClean="0"/>
              <a:t>Slide</a:t>
            </a:r>
            <a:r>
              <a:rPr lang="sv-SE" dirty="0" smtClean="0"/>
              <a:t> 10: Affisch från Elsa och Sam –produkter avseende inkludering av barn</a:t>
            </a:r>
          </a:p>
          <a:p>
            <a:r>
              <a:rPr lang="sv-SE" dirty="0" smtClean="0"/>
              <a:t>Övriga </a:t>
            </a:r>
            <a:r>
              <a:rPr lang="sv-SE" dirty="0" err="1" smtClean="0"/>
              <a:t>slides</a:t>
            </a:r>
            <a:r>
              <a:rPr lang="sv-SE" dirty="0" smtClean="0"/>
              <a:t>: Egna bilder samt Stockholms stads </a:t>
            </a:r>
            <a:r>
              <a:rPr lang="sv-SE" dirty="0" err="1" smtClean="0"/>
              <a:t>bildbank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41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Stockholms </a:t>
            </a:r>
            <a:r>
              <a:rPr lang="sv-SE" dirty="0" smtClean="0"/>
              <a:t>stads </a:t>
            </a:r>
            <a:r>
              <a:rPr lang="sv-SE" dirty="0"/>
              <a:t>samlade utbud</a:t>
            </a:r>
            <a:br>
              <a:rPr lang="sv-SE" dirty="0"/>
            </a:br>
            <a:r>
              <a:rPr lang="sv-SE" dirty="0" smtClean="0"/>
              <a:t>för Adoptivfamiljer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 rot="60000">
            <a:off x="624417" y="1439864"/>
            <a:ext cx="7310400" cy="11970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 </a:t>
            </a:r>
            <a:r>
              <a:rPr lang="sv-SE" sz="2400" dirty="0" smtClean="0"/>
              <a:t>Föräldrautbildningen </a:t>
            </a:r>
            <a:r>
              <a:rPr lang="sv-SE" sz="2400" dirty="0"/>
              <a:t>– FIA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 smtClean="0"/>
              <a:t>Duvnäs</a:t>
            </a:r>
            <a:r>
              <a:rPr lang="sv-SE" sz="2400" dirty="0" smtClean="0"/>
              <a:t> </a:t>
            </a:r>
            <a:r>
              <a:rPr lang="sv-SE" sz="2400" dirty="0"/>
              <a:t>Föräldrastöd – råd och stöd med fokus på anknytning och samspel – </a:t>
            </a:r>
            <a:r>
              <a:rPr lang="sv-SE" sz="2400"/>
              <a:t>för </a:t>
            </a:r>
            <a:r>
              <a:rPr lang="sv-SE" sz="2400" smtClean="0"/>
              <a:t>adoptivfamiljer </a:t>
            </a:r>
            <a:r>
              <a:rPr lang="sv-SE" sz="2400" dirty="0"/>
              <a:t>med barn 0 -10 </a:t>
            </a:r>
            <a:r>
              <a:rPr lang="sv-SE" sz="2400" dirty="0" smtClean="0"/>
              <a:t>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Spira </a:t>
            </a:r>
            <a:r>
              <a:rPr lang="sv-SE" sz="2400" dirty="0"/>
              <a:t>– öppen mötesplats, under föräldraledigheten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0000">
            <a:off x="7927611" y="1072647"/>
            <a:ext cx="30480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0000">
            <a:off x="7802903" y="4425064"/>
            <a:ext cx="2544000" cy="190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265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28016"/>
            <a:ext cx="6816757" cy="568736"/>
          </a:xfrm>
        </p:spPr>
        <p:txBody>
          <a:bodyPr/>
          <a:lstStyle/>
          <a:p>
            <a:r>
              <a:rPr lang="sv-SE" dirty="0" smtClean="0"/>
              <a:t>Fakta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911424" y="1196753"/>
            <a:ext cx="6816757" cy="3024336"/>
          </a:xfrm>
        </p:spPr>
        <p:txBody>
          <a:bodyPr/>
          <a:lstStyle/>
          <a:p>
            <a:r>
              <a:rPr lang="sv-SE" dirty="0" smtClean="0"/>
              <a:t>Stadsdelsövergripande – 13 stadsdelar</a:t>
            </a:r>
          </a:p>
          <a:p>
            <a:r>
              <a:rPr lang="sv-SE" dirty="0" smtClean="0"/>
              <a:t>Avtal med 11 andra kommuner</a:t>
            </a:r>
          </a:p>
          <a:p>
            <a:r>
              <a:rPr lang="sv-SE" dirty="0" smtClean="0"/>
              <a:t>Anslagsfinansierad  verksamhet</a:t>
            </a:r>
          </a:p>
          <a:p>
            <a:r>
              <a:rPr lang="sv-SE" dirty="0" smtClean="0"/>
              <a:t>Ej biståndsbedömt stöd</a:t>
            </a:r>
          </a:p>
          <a:p>
            <a:r>
              <a:rPr lang="sv-SE" dirty="0" smtClean="0"/>
              <a:t>Familjerna tar direktkontakt med oss</a:t>
            </a:r>
          </a:p>
          <a:p>
            <a:r>
              <a:rPr lang="sv-SE" dirty="0" smtClean="0"/>
              <a:t>3 familjebehandlare  </a:t>
            </a:r>
            <a:r>
              <a:rPr lang="sv-SE" dirty="0" err="1" smtClean="0"/>
              <a:t>Duvnäs</a:t>
            </a:r>
            <a:r>
              <a:rPr lang="sv-SE" dirty="0" smtClean="0"/>
              <a:t>/Spira</a:t>
            </a:r>
          </a:p>
          <a:p>
            <a:endParaRPr lang="sv-SE" dirty="0" smtClean="0"/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4" b="6974"/>
          <a:stretch>
            <a:fillRect/>
          </a:stretch>
        </p:blipFill>
        <p:spPr>
          <a:xfrm rot="840000">
            <a:off x="6944746" y="2070012"/>
            <a:ext cx="4663056" cy="3422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4077072"/>
            <a:ext cx="3757048" cy="25123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6588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Tidigt stöd   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24417" y="980728"/>
            <a:ext cx="7310400" cy="1656185"/>
          </a:xfrm>
        </p:spPr>
        <p:txBody>
          <a:bodyPr/>
          <a:lstStyle/>
          <a:p>
            <a:r>
              <a:rPr lang="sv-SE" dirty="0" smtClean="0"/>
              <a:t>Stöd till adoptivfamiljer sedan 2005</a:t>
            </a:r>
          </a:p>
          <a:p>
            <a:r>
              <a:rPr lang="sv-SE" dirty="0" smtClean="0"/>
              <a:t>Tidigt stöd på försök 2013</a:t>
            </a:r>
          </a:p>
          <a:p>
            <a:r>
              <a:rPr lang="sv-SE" dirty="0" smtClean="0"/>
              <a:t>Därefter utvecklat och utformat det specifika tidiga stödet</a:t>
            </a:r>
          </a:p>
          <a:p>
            <a:r>
              <a:rPr lang="sv-SE" dirty="0" smtClean="0"/>
              <a:t>Erbjudande om tidigt stöd till alla blivande och nyblivna adoptivföräldrar i Stockholms stad och kommuner med avtal</a:t>
            </a:r>
          </a:p>
          <a:p>
            <a:r>
              <a:rPr lang="sv-SE" dirty="0" smtClean="0"/>
              <a:t>Information om stödet fås bland annat av familjerätterna, adoptionsorganisationerna, föräldrautbildningen, stadens hemsida</a:t>
            </a:r>
          </a:p>
          <a:p>
            <a:endParaRPr lang="sv-SE" dirty="0" smtClean="0"/>
          </a:p>
          <a:p>
            <a:r>
              <a:rPr lang="sv-SE" sz="2400" dirty="0" smtClean="0">
                <a:solidFill>
                  <a:srgbClr val="002060"/>
                </a:solidFill>
              </a:rPr>
              <a:t>Senare stöd </a:t>
            </a:r>
            <a:r>
              <a:rPr lang="sv-SE" dirty="0" smtClean="0"/>
              <a:t>upp till barnet är 10 år</a:t>
            </a:r>
          </a:p>
          <a:p>
            <a:r>
              <a:rPr lang="sv-SE" dirty="0" smtClean="0"/>
              <a:t>Därefter hänvisning till andra instanser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3861048"/>
            <a:ext cx="5328592" cy="20726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705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199"/>
            <a:ext cx="9518848" cy="1027585"/>
          </a:xfrm>
        </p:spPr>
        <p:txBody>
          <a:bodyPr/>
          <a:lstStyle/>
          <a:p>
            <a:r>
              <a:rPr lang="sv-SE" dirty="0" smtClean="0"/>
              <a:t>Stöd till adoptivfamiljer – Tidigt stöd - En  1 års modell</a:t>
            </a:r>
            <a:br>
              <a:rPr lang="sv-SE" dirty="0" smtClean="0"/>
            </a:br>
            <a:r>
              <a:rPr lang="sv-SE" dirty="0" smtClean="0"/>
              <a:t>Innan, under och efter adoptionen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37420" y="1700809"/>
            <a:ext cx="7114764" cy="288031"/>
          </a:xfrm>
        </p:spPr>
        <p:txBody>
          <a:bodyPr/>
          <a:lstStyle/>
          <a:p>
            <a:endParaRPr lang="sv-SE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u="sng" dirty="0" smtClean="0"/>
              <a:t>Innan</a:t>
            </a:r>
            <a:r>
              <a:rPr lang="sv-SE" sz="2400" dirty="0" smtClean="0"/>
              <a:t> – förberedelse under medgivandeprocessen, i samband med barnbeskedet, inför resan och mötet med barnet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u="sng" dirty="0" smtClean="0"/>
              <a:t>Under </a:t>
            </a:r>
            <a:r>
              <a:rPr lang="sv-SE" sz="2400" dirty="0" smtClean="0"/>
              <a:t>-  mail, </a:t>
            </a:r>
            <a:r>
              <a:rPr lang="sv-SE" sz="2400" dirty="0" err="1" smtClean="0"/>
              <a:t>skype</a:t>
            </a:r>
            <a:r>
              <a:rPr lang="sv-SE" sz="2400" dirty="0" smtClean="0"/>
              <a:t> eller telefonkontakt under tiden i landet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u="sng" dirty="0" smtClean="0"/>
              <a:t>Efter </a:t>
            </a:r>
            <a:r>
              <a:rPr lang="sv-SE" sz="2400" dirty="0" smtClean="0"/>
              <a:t>-  stöd med samspel</a:t>
            </a:r>
            <a:r>
              <a:rPr lang="sv-SE" sz="2400" dirty="0"/>
              <a:t> </a:t>
            </a:r>
            <a:r>
              <a:rPr lang="sv-SE" sz="2400" dirty="0" smtClean="0"/>
              <a:t>och anknytning, föräldrablivandet- en stor omställning traumamedveten omsorg, hembesök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0000">
            <a:off x="7531475" y="2227057"/>
            <a:ext cx="3698530" cy="31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1877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Stödet innefattar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 Vivo -  samvaro och lek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 Video – Filmat samspel  </a:t>
            </a:r>
            <a:r>
              <a:rPr lang="sv-SE" dirty="0" err="1"/>
              <a:t>Marte</a:t>
            </a:r>
            <a:r>
              <a:rPr lang="sv-SE" dirty="0"/>
              <a:t> </a:t>
            </a:r>
            <a:r>
              <a:rPr lang="sv-SE" dirty="0" err="1"/>
              <a:t>Meo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 </a:t>
            </a:r>
            <a:r>
              <a:rPr lang="sv-SE" dirty="0" err="1"/>
              <a:t>Verbis</a:t>
            </a:r>
            <a:r>
              <a:rPr lang="sv-SE" dirty="0"/>
              <a:t> </a:t>
            </a:r>
            <a:r>
              <a:rPr lang="sv-SE" dirty="0" smtClean="0"/>
              <a:t>– Föräldrasamtal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Telefonrådgivning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Professionella konsultationer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t="-55" r="-353" b="55"/>
          <a:stretch/>
        </p:blipFill>
        <p:spPr>
          <a:xfrm rot="360000">
            <a:off x="6125826" y="1350910"/>
            <a:ext cx="5490539" cy="3613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59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</a:t>
            </a:r>
            <a:r>
              <a:rPr lang="sv-SE" dirty="0" smtClean="0"/>
              <a:t>tödets syfte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24417" y="1052736"/>
            <a:ext cx="7310400" cy="50405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Att stärka föräldraskapet och underlätta anknytningsprocessen och samspelet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Att få förståelse för </a:t>
            </a:r>
            <a:r>
              <a:rPr lang="sv-SE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barnets </a:t>
            </a:r>
            <a:r>
              <a:rPr lang="sv-SE" dirty="0"/>
              <a:t>bakgrund och erfarenheter som exempelvis separationer och </a:t>
            </a:r>
            <a:r>
              <a:rPr lang="sv-SE" dirty="0" smtClean="0"/>
              <a:t>trauman 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barnets </a:t>
            </a:r>
            <a:r>
              <a:rPr lang="sv-SE" dirty="0"/>
              <a:t>reaktioner </a:t>
            </a:r>
            <a:r>
              <a:rPr lang="sv-SE" dirty="0" smtClean="0"/>
              <a:t>både i </a:t>
            </a:r>
            <a:r>
              <a:rPr lang="sv-SE" dirty="0"/>
              <a:t>samband med </a:t>
            </a:r>
            <a:r>
              <a:rPr lang="sv-SE" dirty="0" smtClean="0"/>
              <a:t>adoptionen men   </a:t>
            </a:r>
          </a:p>
          <a:p>
            <a:r>
              <a:rPr lang="sv-SE" dirty="0"/>
              <a:t> </a:t>
            </a:r>
            <a:r>
              <a:rPr lang="sv-SE" dirty="0" smtClean="0"/>
              <a:t>    även senare under barnets uppväxt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egna reaktioner som nybliven förälder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mtClean="0"/>
              <a:t>vad </a:t>
            </a:r>
            <a:r>
              <a:rPr lang="sv-SE" dirty="0"/>
              <a:t>som ofta är adoptionsspecifikt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Att kunna </a:t>
            </a:r>
            <a:r>
              <a:rPr lang="sv-SE" dirty="0" smtClean="0"/>
              <a:t>se, </a:t>
            </a:r>
            <a:r>
              <a:rPr lang="sv-SE" dirty="0"/>
              <a:t>möta </a:t>
            </a:r>
            <a:r>
              <a:rPr lang="sv-SE" dirty="0" smtClean="0"/>
              <a:t>och tillgodose barnets </a:t>
            </a:r>
            <a:r>
              <a:rPr lang="sv-SE" dirty="0"/>
              <a:t>olika </a:t>
            </a:r>
            <a:r>
              <a:rPr lang="sv-SE" dirty="0" smtClean="0"/>
              <a:t>behov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Att förmedla vilken omsorg barn som utsatts för stora påfrestningar behöver </a:t>
            </a:r>
            <a:endParaRPr lang="sv-SE" dirty="0"/>
          </a:p>
          <a:p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052736"/>
            <a:ext cx="2212848" cy="215188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3456384"/>
            <a:ext cx="2642357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01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534552"/>
          </a:xfrm>
        </p:spPr>
        <p:txBody>
          <a:bodyPr/>
          <a:lstStyle/>
          <a:p>
            <a:r>
              <a:rPr lang="sv-SE" dirty="0" smtClean="0"/>
              <a:t>Vad kan vara adoptionsspecifikt ?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24417" y="991752"/>
            <a:ext cx="7310400" cy="5389576"/>
          </a:xfrm>
        </p:spPr>
        <p:txBody>
          <a:bodyPr/>
          <a:lstStyle/>
          <a:p>
            <a:r>
              <a:rPr lang="sv-SE" dirty="0" smtClean="0"/>
              <a:t>Separationskänslighet</a:t>
            </a:r>
          </a:p>
          <a:p>
            <a:r>
              <a:rPr lang="sv-SE" dirty="0" smtClean="0"/>
              <a:t>Känslighet för förändringar</a:t>
            </a:r>
          </a:p>
          <a:p>
            <a:r>
              <a:rPr lang="sv-SE" dirty="0" smtClean="0"/>
              <a:t>Stort kontrollbehov – behov av förutsägbarhet</a:t>
            </a:r>
          </a:p>
          <a:p>
            <a:r>
              <a:rPr lang="sv-SE" dirty="0" smtClean="0"/>
              <a:t>Svårt med socialt samspel och sociala koder</a:t>
            </a:r>
          </a:p>
          <a:p>
            <a:r>
              <a:rPr lang="sv-SE" dirty="0" smtClean="0"/>
              <a:t>Svårt med ”övergångar”</a:t>
            </a:r>
          </a:p>
          <a:p>
            <a:r>
              <a:rPr lang="sv-SE" dirty="0" smtClean="0"/>
              <a:t>Hög stressnivå</a:t>
            </a:r>
          </a:p>
          <a:p>
            <a:r>
              <a:rPr lang="sv-SE" dirty="0" smtClean="0"/>
              <a:t>Svårigheter att reglera affekter</a:t>
            </a:r>
          </a:p>
          <a:p>
            <a:r>
              <a:rPr lang="sv-SE" dirty="0" smtClean="0"/>
              <a:t>Misstro mot vuxna</a:t>
            </a:r>
          </a:p>
          <a:p>
            <a:r>
              <a:rPr lang="sv-SE" dirty="0" smtClean="0"/>
              <a:t>Utvecklat olika strategier</a:t>
            </a:r>
          </a:p>
          <a:p>
            <a:r>
              <a:rPr lang="sv-SE" dirty="0" smtClean="0"/>
              <a:t>Pendlingar åldersmässigt</a:t>
            </a:r>
          </a:p>
          <a:p>
            <a:r>
              <a:rPr lang="sv-SE" dirty="0" smtClean="0"/>
              <a:t>Svårigheter att uttrycka egna behov och känslor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0">
            <a:off x="6672064" y="1268760"/>
            <a:ext cx="3498336" cy="35192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812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Kring vad blir vi kontaktade för råd och stöd ??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24416" y="1988840"/>
            <a:ext cx="8999976" cy="4320480"/>
          </a:xfrm>
        </p:spPr>
        <p:txBody>
          <a:bodyPr/>
          <a:lstStyle/>
          <a:p>
            <a:r>
              <a:rPr lang="sv-SE" dirty="0" smtClean="0"/>
              <a:t>Inför adoptionen</a:t>
            </a:r>
          </a:p>
          <a:p>
            <a:r>
              <a:rPr lang="sv-SE" dirty="0" smtClean="0"/>
              <a:t>Efter adoptionen</a:t>
            </a:r>
          </a:p>
          <a:p>
            <a:r>
              <a:rPr lang="sv-SE" dirty="0" smtClean="0"/>
              <a:t>Frågor kring anknytning/samspel/trauma</a:t>
            </a:r>
          </a:p>
          <a:p>
            <a:r>
              <a:rPr lang="sv-SE" dirty="0" smtClean="0"/>
              <a:t>Inför förskole start/skolstart – inskolning</a:t>
            </a:r>
          </a:p>
          <a:p>
            <a:r>
              <a:rPr lang="sv-SE" dirty="0" smtClean="0"/>
              <a:t>Om förskola/skola inte fungerar för barnet</a:t>
            </a:r>
          </a:p>
          <a:p>
            <a:r>
              <a:rPr lang="sv-SE" dirty="0" smtClean="0"/>
              <a:t>Då barnet upplevs som argt, ledset, oroligt, otryggt- affektuttryck</a:t>
            </a:r>
          </a:p>
          <a:p>
            <a:r>
              <a:rPr lang="sv-SE" dirty="0" smtClean="0"/>
              <a:t>När och hur ska vi prata med barnet om adoptionen och barnets bakgrund ?</a:t>
            </a:r>
          </a:p>
          <a:p>
            <a:r>
              <a:rPr lang="sv-SE" dirty="0" smtClean="0"/>
              <a:t>Vid olika utvecklingsperioder – 6 år, 9 år</a:t>
            </a:r>
          </a:p>
          <a:p>
            <a:r>
              <a:rPr lang="sv-SE" dirty="0"/>
              <a:t>F</a:t>
            </a:r>
            <a:r>
              <a:rPr lang="sv-SE" dirty="0" smtClean="0"/>
              <a:t>rågor kring rasism, utanförskap, identitet, självkänsla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">
            <a:off x="8382588" y="266962"/>
            <a:ext cx="3646189" cy="43858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64427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67aa371da62cb12a661987a1bf5f35ea9b41"/>
</p:tagLst>
</file>

<file path=ppt/theme/theme1.xml><?xml version="1.0" encoding="utf-8"?>
<a:theme xmlns:a="http://schemas.openxmlformats.org/drawingml/2006/main" name="Sthlm Presentation bred skärm">
  <a:themeElements>
    <a:clrScheme name="Stockholm stad NY">
      <a:dk1>
        <a:srgbClr val="000000"/>
      </a:dk1>
      <a:lt1>
        <a:srgbClr val="FFFFFF"/>
      </a:lt1>
      <a:dk2>
        <a:srgbClr val="888B8D"/>
      </a:dk2>
      <a:lt2>
        <a:srgbClr val="EDEAE4"/>
      </a:lt2>
      <a:accent1>
        <a:srgbClr val="E5006C"/>
      </a:accent1>
      <a:accent2>
        <a:srgbClr val="009991"/>
      </a:accent2>
      <a:accent3>
        <a:srgbClr val="E9500E"/>
      </a:accent3>
      <a:accent4>
        <a:srgbClr val="76368C"/>
      </a:accent4>
      <a:accent5>
        <a:srgbClr val="007FC8"/>
      </a:accent5>
      <a:accent6>
        <a:srgbClr val="FCBF0A"/>
      </a:accent6>
      <a:hlink>
        <a:srgbClr val="007FC8"/>
      </a:hlink>
      <a:folHlink>
        <a:srgbClr val="76368C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Accent Mörkgul">
      <a:srgbClr val="E29900"/>
    </a:custClr>
    <a:custClr name="Accent Mörkblå">
      <a:srgbClr val="004976"/>
    </a:custClr>
    <a:custClr name="Accent mörkrosa">
      <a:srgbClr val="890C58"/>
    </a:custClr>
    <a:custClr name="Accent Mörkgrön">
      <a:srgbClr val="00594F"/>
    </a:custClr>
    <a:custClr name="Accent mörkorange">
      <a:srgbClr val="B92F00"/>
    </a:custClr>
    <a:custClr name="Accent mörklila">
      <a:srgbClr val="470A68"/>
    </a:custClr>
    <a:custClr name="Accent mörk Svart">
      <a:srgbClr val="000000"/>
    </a:custClr>
    <a:custClr>
      <a:srgbClr val="FFFFFF"/>
    </a:custClr>
    <a:custClr>
      <a:srgbClr val="FFFFFF"/>
    </a:custClr>
    <a:custClr>
      <a:srgbClr val="FFFFFF"/>
    </a:custClr>
    <a:custClr name="Primärgul">
      <a:srgbClr val="FCBF0A"/>
    </a:custClr>
    <a:custClr name="Primärblå">
      <a:srgbClr val="007FC8"/>
    </a:custClr>
    <a:custClr name="Primärrosa">
      <a:srgbClr val="E5006C"/>
    </a:custClr>
    <a:custClr name="Primärgrön">
      <a:srgbClr val="009991"/>
    </a:custClr>
    <a:custClr name="Primärorange">
      <a:srgbClr val="E9500E"/>
    </a:custClr>
    <a:custClr name="Primärlila">
      <a:srgbClr val="76368C"/>
    </a:custClr>
    <a:custClr name="Primär Grå">
      <a:srgbClr val="888B8D"/>
    </a:custClr>
    <a:custClr>
      <a:srgbClr val="FFFFFF"/>
    </a:custClr>
    <a:custClr>
      <a:srgbClr val="FFFFFF"/>
    </a:custClr>
    <a:custClr>
      <a:srgbClr val="FFFFFF"/>
    </a:custClr>
    <a:custClr name="Sekundär Gul">
      <a:srgbClr val="FFEAAD"/>
    </a:custClr>
    <a:custClr name="Sekundär blå">
      <a:srgbClr val="A3C9EC"/>
    </a:custClr>
    <a:custClr name="Sekundär Rosa">
      <a:srgbClr val="F3A0BA"/>
    </a:custClr>
    <a:custClr name="Sekundär grön">
      <a:srgbClr val="AAD9D6"/>
    </a:custClr>
    <a:custClr name="Sekundär Orange">
      <a:srgbClr val="F9BF9C"/>
    </a:custClr>
    <a:custClr name="Sekundär Lila">
      <a:srgbClr val="C5B4D9"/>
    </a:custClr>
    <a:custClr name="Sekundär grå">
      <a:srgbClr val="EDEAE4"/>
    </a:custClr>
    <a:custClr>
      <a:srgbClr val="FFFFFF"/>
    </a:custClr>
    <a:custClr>
      <a:srgbClr val="FFFFFF"/>
    </a:custClr>
    <a:custClr>
      <a:srgbClr val="FFFFFF"/>
    </a:custClr>
    <a:custClr name="Accent Ljusgul">
      <a:srgbClr val="FFF7E1"/>
    </a:custClr>
    <a:custClr name="Accent ljusblå">
      <a:srgbClr val="DDE9F8"/>
    </a:custClr>
    <a:custClr name="Accent ljusrosa">
      <a:srgbClr val="FCE3EB"/>
    </a:custClr>
    <a:custClr name="Accent ljusgrön">
      <a:srgbClr val="E1F1EF"/>
    </a:custClr>
    <a:custClr name="Accent ljusorange">
      <a:srgbClr val="FDE6D8"/>
    </a:custClr>
    <a:custClr name="Accent ljuslila">
      <a:srgbClr val="E8DFF0"/>
    </a:custClr>
    <a:custClr name="Accent Ljusgrå">
      <a:srgbClr val="F4F3EF"/>
    </a:custClr>
  </a:custClrLst>
  <a:extLst>
    <a:ext uri="{05A4C25C-085E-4340-85A3-A5531E510DB2}">
      <thm15:themeFamily xmlns:thm15="http://schemas.microsoft.com/office/thememl/2012/main" name="Sthlm Presentation bred skärm.potx" id="{19751043-DFFA-4F23-999B-0EBAB7B8E981}" vid="{0C650E62-02BA-4761-A4C7-E19C226E0AC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dk_x00e4_nd xmlns="10c3a147-0d64-46aa-a281-dc97358e8373">false</Godk_x00e4_nd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7" ma:contentTypeDescription="Skapa ett nytt dokument." ma:contentTypeScope="" ma:versionID="7785c3c1a8c888d84ed956005c4d488a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58607038f51c2c8ae8f7c256b578483b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Godk_x00e4_nd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Godk_x00e4_nd" ma:index="18" nillable="true" ma:displayName="Godkänd" ma:default="0" ma:format="Dropdown" ma:internalName="Godk_x00e4_nd">
      <xsd:simpleType>
        <xsd:restriction base="dms:Boolea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b681454-5b20-4870-936e-b523090ef0fb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7864C1-A685-4B8D-82ED-F83EF76A4D0B}">
  <ds:schemaRefs>
    <ds:schemaRef ds:uri="d7532cd0-e888-47d6-8f58-db0210f25002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10c3a147-0d64-46aa-a281-dc97358e837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D27A61-F50E-4C50-B315-20831F9BF0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0DC533-2AF1-4100-8431-066085F13B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693</TotalTime>
  <Words>591</Words>
  <Application>Microsoft Office PowerPoint</Application>
  <PresentationFormat>Bredbild</PresentationFormat>
  <Paragraphs>104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4" baseType="lpstr">
      <vt:lpstr>Arial</vt:lpstr>
      <vt:lpstr>Sthlm Presentation bred skärm</vt:lpstr>
      <vt:lpstr>Duvnäs Föräldrastöd</vt:lpstr>
      <vt:lpstr>Stockholms stads samlade utbud för Adoptivfamiljer</vt:lpstr>
      <vt:lpstr>Fakta</vt:lpstr>
      <vt:lpstr>Tidigt stöd   </vt:lpstr>
      <vt:lpstr>Stöd till adoptivfamiljer – Tidigt stöd - En  1 års modell Innan, under och efter adoptionen </vt:lpstr>
      <vt:lpstr>Stödet innefattar</vt:lpstr>
      <vt:lpstr>Stödets syfte</vt:lpstr>
      <vt:lpstr>Vad kan vara adoptionsspecifikt ?</vt:lpstr>
      <vt:lpstr>Kring vad blir vi kontaktade för råd och stöd ??</vt:lpstr>
      <vt:lpstr>Vad säger barn och föräldrar om oss?</vt:lpstr>
      <vt:lpstr>Tack för mig!!!!</vt:lpstr>
      <vt:lpstr>Bildreferenser till presentationen  </vt:lpstr>
    </vt:vector>
  </TitlesOfParts>
  <Company>Stockholms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Duvnäs Föräldrastöd</dc:title>
  <dc:creator>Anita Fryklund</dc:creator>
  <cp:lastModifiedBy>Anita Fryklund</cp:lastModifiedBy>
  <cp:revision>63</cp:revision>
  <cp:lastPrinted>2022-11-04T14:36:43Z</cp:lastPrinted>
  <dcterms:created xsi:type="dcterms:W3CDTF">2022-11-03T08:35:58Z</dcterms:created>
  <dcterms:modified xsi:type="dcterms:W3CDTF">2022-11-18T08:13:20Z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Order">
    <vt:r8>3107000</vt:r8>
  </property>
  <property fmtid="{D5CDD505-2E9C-101B-9397-08002B2CF9AE}" pid="4" name="MediaServiceImageTags">
    <vt:lpwstr/>
  </property>
</Properties>
</file>