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300" r:id="rId2"/>
    <p:sldId id="263" r:id="rId3"/>
    <p:sldId id="421" r:id="rId4"/>
    <p:sldId id="271" r:id="rId5"/>
    <p:sldId id="268" r:id="rId6"/>
    <p:sldId id="276" r:id="rId7"/>
    <p:sldId id="417" r:id="rId8"/>
    <p:sldId id="272" r:id="rId9"/>
    <p:sldId id="273" r:id="rId10"/>
    <p:sldId id="422" r:id="rId11"/>
    <p:sldId id="423" r:id="rId12"/>
    <p:sldId id="420" r:id="rId13"/>
    <p:sldId id="298" r:id="rId14"/>
    <p:sldId id="266" r:id="rId15"/>
    <p:sldId id="281" r:id="rId16"/>
    <p:sldId id="282" r:id="rId17"/>
    <p:sldId id="290" r:id="rId18"/>
    <p:sldId id="288" r:id="rId19"/>
  </p:sldIdLst>
  <p:sldSz cx="12192000" cy="6858000"/>
  <p:notesSz cx="6794500" cy="99314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ndström, Agnes" initials="LA" lastIdx="2" clrIdx="0">
    <p:extLst>
      <p:ext uri="{19B8F6BF-5375-455C-9EA6-DF929625EA0E}">
        <p15:presenceInfo xmlns:p15="http://schemas.microsoft.com/office/powerpoint/2012/main" userId="S-1-5-21-2075942658-1792417684-393963531-3094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B45"/>
    <a:srgbClr val="003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07" autoAdjust="0"/>
    <p:restoredTop sz="78324" autoAdjust="0"/>
  </p:normalViewPr>
  <p:slideViewPr>
    <p:cSldViewPr snapToGrid="0">
      <p:cViewPr varScale="1">
        <p:scale>
          <a:sx n="54" d="100"/>
          <a:sy n="54" d="100"/>
        </p:scale>
        <p:origin x="1452" y="1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8646" y="1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65F5BC-A92D-43D9-83AF-BC882EE54CFA}" type="datetimeFigureOut">
              <a:rPr lang="sv-SE" smtClean="0"/>
              <a:t>2024-09-03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0" y="4779487"/>
            <a:ext cx="5435600" cy="391049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1" y="9433107"/>
            <a:ext cx="2944283" cy="4982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8646" y="9433107"/>
            <a:ext cx="2944283" cy="4982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4FA44B-0DBB-43BB-90AF-0538C7CA64E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2252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4FA44B-0DBB-43BB-90AF-0538C7CA64E3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31945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6023610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A48FE2-48A4-4472-969E-CA6469BFB8D6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82277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A48FE2-48A4-4472-969E-CA6469BFB8D6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41429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7C87FE-4E20-ADEC-E9B5-9E2CA92F0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01844BF2-4B8B-A932-8EFF-0B816152CB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E8DF62F5-FFFB-2192-B8F6-24DFF0D530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A7BBDE8-DB9B-77C6-079D-0C5AC5E4B5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A48FE2-48A4-4472-969E-CA6469BFB8D6}" type="slidenum">
              <a:rPr lang="sv-SE" smtClean="0"/>
              <a:t>13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806511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A48FE2-48A4-4472-969E-CA6469BFB8D6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73720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A48FE2-48A4-4472-969E-CA6469BFB8D6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73532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A48FE2-48A4-4472-969E-CA6469BFB8D6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29998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945428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A48FE2-48A4-4472-969E-CA6469BFB8D6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602454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A48FE2-48A4-4472-969E-CA6469BFB8D6}" type="slidenum">
              <a:rPr lang="sv-SE" smtClean="0"/>
              <a:t>18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91902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A48FE2-48A4-4472-969E-CA6469BFB8D6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8583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sv-S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A48FE2-48A4-4472-969E-CA6469BFB8D6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35977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685800" y="4400549"/>
            <a:ext cx="5486400" cy="3912177"/>
          </a:xfrm>
        </p:spPr>
        <p:txBody>
          <a:bodyPr/>
          <a:lstStyle/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A48FE2-48A4-4472-969E-CA6469BFB8D6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78033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685800" y="4400549"/>
            <a:ext cx="5486400" cy="4178185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A48FE2-48A4-4472-969E-CA6469BFB8D6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08276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I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4FA44B-0DBB-43BB-90AF-0538C7CA64E3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3933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A48FE2-48A4-4472-969E-CA6469BFB8D6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27427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6023610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A48FE2-48A4-4472-969E-CA6469BFB8D6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94598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6023610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A48FE2-48A4-4472-969E-CA6469BFB8D6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0600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1">
            <a:extLst>
              <a:ext uri="{FF2B5EF4-FFF2-40B4-BE49-F238E27FC236}">
                <a16:creationId xmlns:a16="http://schemas.microsoft.com/office/drawing/2014/main" id="{3A35B3A4-FF25-8AE6-6D09-48E335AA94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809222C9-C51D-7B86-D151-53067089D5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00" y="1727913"/>
            <a:ext cx="9144000" cy="2495653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800" spc="-4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3">
            <a:extLst>
              <a:ext uri="{FF2B5EF4-FFF2-40B4-BE49-F238E27FC236}">
                <a16:creationId xmlns:a16="http://schemas.microsoft.com/office/drawing/2014/main" id="{AFC83BF2-3223-7C44-691E-3FC11A4DE1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200" y="4314916"/>
            <a:ext cx="9143999" cy="1423204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9" name="Platshållare för text 4">
            <a:extLst>
              <a:ext uri="{FF2B5EF4-FFF2-40B4-BE49-F238E27FC236}">
                <a16:creationId xmlns:a16="http://schemas.microsoft.com/office/drawing/2014/main" id="{21BDDB5E-78EA-9C3B-AD55-0961585D32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0" y="5857013"/>
            <a:ext cx="4338638" cy="365125"/>
          </a:xfrm>
          <a:prstGeom prst="rect">
            <a:avLst/>
          </a:prstGeom>
          <a:ln>
            <a:noFill/>
          </a:ln>
        </p:spPr>
        <p:txBody>
          <a:bodyPr lIns="0" bIns="0" anchor="b">
            <a:normAutofit/>
          </a:bodyPr>
          <a:lstStyle>
            <a:lvl1pPr marL="0" indent="0">
              <a:buNone/>
              <a:defRPr sz="1600">
                <a:ln>
                  <a:noFill/>
                </a:ln>
                <a:solidFill>
                  <a:schemeClr val="bg1"/>
                </a:solidFill>
                <a:latin typeface="+mn-lt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>
              <a:defRPr>
                <a:ln>
                  <a:noFill/>
                </a:ln>
              </a:defRPr>
            </a:lvl2pPr>
            <a:lvl3pPr>
              <a:defRPr>
                <a:ln>
                  <a:noFill/>
                </a:ln>
              </a:defRPr>
            </a:lvl3pPr>
            <a:lvl4pPr>
              <a:defRPr>
                <a:ln>
                  <a:noFill/>
                </a:ln>
              </a:defRPr>
            </a:lvl4pPr>
            <a:lvl5pPr>
              <a:defRPr>
                <a:ln>
                  <a:noFill/>
                </a:ln>
              </a:defRPr>
            </a:lvl5pPr>
          </a:lstStyle>
          <a:p>
            <a:pPr lvl="0"/>
            <a:r>
              <a:rPr lang="sv-SE" dirty="0"/>
              <a:t>Skapare, datum eller annan information</a:t>
            </a:r>
          </a:p>
        </p:txBody>
      </p:sp>
      <p:pic>
        <p:nvPicPr>
          <p:cNvPr id="8" name="Bild 5" descr="Socialstyrelsen logotyp">
            <a:extLst>
              <a:ext uri="{FF2B5EF4-FFF2-40B4-BE49-F238E27FC236}">
                <a16:creationId xmlns:a16="http://schemas.microsoft.com/office/drawing/2014/main" id="{D8B0BAEF-65BA-E933-C465-CEF585532C5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8490" y="620713"/>
            <a:ext cx="2438400" cy="52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746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numrerad 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1">
            <a:extLst>
              <a:ext uri="{FF2B5EF4-FFF2-40B4-BE49-F238E27FC236}">
                <a16:creationId xmlns:a16="http://schemas.microsoft.com/office/drawing/2014/main" id="{E7507FC7-B57A-41F0-9BBF-775831FD6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E5148185-2A47-B579-6D9C-977F1EA26F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7200" y="1634400"/>
            <a:ext cx="6818312" cy="4335013"/>
          </a:xfrm>
          <a:prstGeom prst="rect">
            <a:avLst/>
          </a:prstGeom>
        </p:spPr>
        <p:txBody>
          <a:bodyPr lIns="0"/>
          <a:lstStyle>
            <a:lvl1pPr marL="457200" indent="-457200">
              <a:spcBef>
                <a:spcPts val="1800"/>
              </a:spcBef>
              <a:buFont typeface="+mj-lt"/>
              <a:buAutoNum type="arabicPeriod"/>
              <a:defRPr sz="2000"/>
            </a:lvl1pPr>
            <a:lvl2pPr>
              <a:defRPr sz="1800">
                <a:latin typeface="+mn-lt"/>
              </a:defRPr>
            </a:lvl2pPr>
            <a:lvl3pPr>
              <a:defRPr sz="1600">
                <a:latin typeface="+mn-lt"/>
              </a:defRPr>
            </a:lvl3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6" name="Platshållare för sidfot 3">
            <a:extLst>
              <a:ext uri="{FF2B5EF4-FFF2-40B4-BE49-F238E27FC236}">
                <a16:creationId xmlns:a16="http://schemas.microsoft.com/office/drawing/2014/main" id="{34514395-1553-4733-BCEE-11D1281FF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4">
            <a:extLst>
              <a:ext uri="{FF2B5EF4-FFF2-40B4-BE49-F238E27FC236}">
                <a16:creationId xmlns:a16="http://schemas.microsoft.com/office/drawing/2014/main" id="{CB8D7E23-8BFD-48CA-BF77-D2DC445BD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0285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 2-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F701C2-0725-4302-AC48-7C4C753CF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8" name="Platshållare för text 2">
            <a:extLst>
              <a:ext uri="{FF2B5EF4-FFF2-40B4-BE49-F238E27FC236}">
                <a16:creationId xmlns:a16="http://schemas.microsoft.com/office/drawing/2014/main" id="{D3710D23-C07B-6145-0DAD-ABF55E3832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7200" y="1634400"/>
            <a:ext cx="5188903" cy="4583838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>
              <a:lnSpc>
                <a:spcPct val="110000"/>
              </a:lnSpc>
              <a:spcBef>
                <a:spcPts val="1800"/>
              </a:spcBef>
              <a:buNone/>
              <a:defRPr sz="2000">
                <a:latin typeface="+mn-lt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 marL="9144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 marL="13716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 marL="18288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1" name="Platshållare för text 3">
            <a:extLst>
              <a:ext uri="{FF2B5EF4-FFF2-40B4-BE49-F238E27FC236}">
                <a16:creationId xmlns:a16="http://schemas.microsoft.com/office/drawing/2014/main" id="{C397B7C2-F9F6-4E98-AB2B-94345F89FB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97200" y="1634400"/>
            <a:ext cx="5188903" cy="4583838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>
              <a:lnSpc>
                <a:spcPct val="110000"/>
              </a:lnSpc>
              <a:spcBef>
                <a:spcPts val="1800"/>
              </a:spcBef>
              <a:buNone/>
              <a:defRPr sz="2000">
                <a:latin typeface="+mn-lt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 marL="9144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 marL="13716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 marL="18288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7406B82-DC71-44EF-B958-424A4BA79C7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79483DB-8D59-4080-BA67-A1B7D4293E7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5342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2-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1">
            <a:extLst>
              <a:ext uri="{FF2B5EF4-FFF2-40B4-BE49-F238E27FC236}">
                <a16:creationId xmlns:a16="http://schemas.microsoft.com/office/drawing/2014/main" id="{452AA41F-EF01-4225-8579-04723189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5" name="Platshållare för text 2">
            <a:extLst>
              <a:ext uri="{FF2B5EF4-FFF2-40B4-BE49-F238E27FC236}">
                <a16:creationId xmlns:a16="http://schemas.microsoft.com/office/drawing/2014/main" id="{3F24019E-277D-4A60-88FE-C95A5CAACB4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7200" y="1634400"/>
            <a:ext cx="5194051" cy="4574671"/>
          </a:xfrm>
          <a:prstGeom prst="rect">
            <a:avLst/>
          </a:prstGeom>
        </p:spPr>
        <p:txBody>
          <a:bodyPr lIns="0"/>
          <a:lstStyle>
            <a:lvl1pPr>
              <a:spcBef>
                <a:spcPts val="1800"/>
              </a:spcBef>
              <a:defRPr sz="20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600">
                <a:latin typeface="+mn-lt"/>
              </a:defRPr>
            </a:lvl3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6" name="Platshållare för text 3">
            <a:extLst>
              <a:ext uri="{FF2B5EF4-FFF2-40B4-BE49-F238E27FC236}">
                <a16:creationId xmlns:a16="http://schemas.microsoft.com/office/drawing/2014/main" id="{99CE8738-DAE9-42D3-9ADE-A3B3B4A78E8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83339" y="1634401"/>
            <a:ext cx="5194051" cy="4583838"/>
          </a:xfrm>
          <a:prstGeom prst="rect">
            <a:avLst/>
          </a:prstGeom>
        </p:spPr>
        <p:txBody>
          <a:bodyPr lIns="0"/>
          <a:lstStyle>
            <a:lvl1pPr>
              <a:spcBef>
                <a:spcPts val="1800"/>
              </a:spcBef>
              <a:defRPr sz="20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600">
                <a:latin typeface="+mn-lt"/>
              </a:defRPr>
            </a:lvl3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10" name="Platshållare för sidfot 4">
            <a:extLst>
              <a:ext uri="{FF2B5EF4-FFF2-40B4-BE49-F238E27FC236}">
                <a16:creationId xmlns:a16="http://schemas.microsoft.com/office/drawing/2014/main" id="{028D4306-0EC0-44E1-8177-428203AB5A0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1" name="Platshållare för bildnummer 5">
            <a:extLst>
              <a:ext uri="{FF2B5EF4-FFF2-40B4-BE49-F238E27FC236}">
                <a16:creationId xmlns:a16="http://schemas.microsoft.com/office/drawing/2014/main" id="{BA646D25-81E0-4749-A49E-5E9B66E6130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18606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numrerad lista 2-spal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1">
            <a:extLst>
              <a:ext uri="{FF2B5EF4-FFF2-40B4-BE49-F238E27FC236}">
                <a16:creationId xmlns:a16="http://schemas.microsoft.com/office/drawing/2014/main" id="{10E94381-7B41-4D72-B846-767E42B8B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5" name="Platshållare för text 2">
            <a:extLst>
              <a:ext uri="{FF2B5EF4-FFF2-40B4-BE49-F238E27FC236}">
                <a16:creationId xmlns:a16="http://schemas.microsoft.com/office/drawing/2014/main" id="{1DB22746-20D0-4E65-872D-12244F7B72A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7200" y="1634401"/>
            <a:ext cx="5188208" cy="4583838"/>
          </a:xfrm>
          <a:prstGeom prst="rect">
            <a:avLst/>
          </a:prstGeom>
        </p:spPr>
        <p:txBody>
          <a:bodyPr lIns="0"/>
          <a:lstStyle>
            <a:lvl1pPr marL="457200" indent="-457200">
              <a:spcBef>
                <a:spcPts val="1800"/>
              </a:spcBef>
              <a:buFont typeface="+mj-lt"/>
              <a:buAutoNum type="arabicPeriod"/>
              <a:defRPr sz="20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600">
                <a:latin typeface="+mn-lt"/>
              </a:defRPr>
            </a:lvl3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7" name="Platshållare för text 3">
            <a:extLst>
              <a:ext uri="{FF2B5EF4-FFF2-40B4-BE49-F238E27FC236}">
                <a16:creationId xmlns:a16="http://schemas.microsoft.com/office/drawing/2014/main" id="{6D4904A0-409C-4EB1-8A65-AD50370026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83339" y="1634401"/>
            <a:ext cx="5188208" cy="4583838"/>
          </a:xfrm>
          <a:prstGeom prst="rect">
            <a:avLst/>
          </a:prstGeom>
        </p:spPr>
        <p:txBody>
          <a:bodyPr lIns="0"/>
          <a:lstStyle>
            <a:lvl1pPr marL="457200" indent="-457200">
              <a:spcBef>
                <a:spcPts val="1800"/>
              </a:spcBef>
              <a:buFont typeface="+mj-lt"/>
              <a:buAutoNum type="arabicPeriod"/>
              <a:defRPr sz="20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600">
                <a:latin typeface="+mn-lt"/>
              </a:defRPr>
            </a:lvl3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9" name="Platshållare för sidfot 4">
            <a:extLst>
              <a:ext uri="{FF2B5EF4-FFF2-40B4-BE49-F238E27FC236}">
                <a16:creationId xmlns:a16="http://schemas.microsoft.com/office/drawing/2014/main" id="{2C8D1CF1-E93D-463B-AF49-0EC5A6E1B4B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0" name="Platshållare för bildnummer 5">
            <a:extLst>
              <a:ext uri="{FF2B5EF4-FFF2-40B4-BE49-F238E27FC236}">
                <a16:creationId xmlns:a16="http://schemas.microsoft.com/office/drawing/2014/main" id="{0D093DFA-0FFE-431F-9D40-D12B15C7218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99518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FEB008D-0CC1-4719-8437-99618B6B6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6792611" cy="1080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8" name="Platshållare för text 2">
            <a:extLst>
              <a:ext uri="{FF2B5EF4-FFF2-40B4-BE49-F238E27FC236}">
                <a16:creationId xmlns:a16="http://schemas.microsoft.com/office/drawing/2014/main" id="{E2E14E40-923A-1266-AEE9-9ADB8025424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7200" y="1634400"/>
            <a:ext cx="6809740" cy="4583838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None/>
              <a:defRPr sz="2000">
                <a:latin typeface="+mn-lt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 marL="9144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 marL="13716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 marL="18288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6" name="Platshållare för bild 3">
            <a:extLst>
              <a:ext uri="{FF2B5EF4-FFF2-40B4-BE49-F238E27FC236}">
                <a16:creationId xmlns:a16="http://schemas.microsoft.com/office/drawing/2014/main" id="{FEEBDD56-AACA-C812-7E95-EB2BEAFF7B3D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8077201" y="0"/>
            <a:ext cx="4114800" cy="6857999"/>
          </a:xfrm>
          <a:prstGeom prst="rect">
            <a:avLst/>
          </a:prstGeom>
        </p:spPr>
        <p:txBody>
          <a:bodyPr lIns="216000" tIns="576000" rIns="180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dirty="0"/>
              <a:t>Markera bildplatshållaren (klicka inte på ikonen). Infoga en bild. Kom ihåg att skriva in en alternativtext eller markera som dekorativ.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FF7CB77-F4BF-4F39-9A04-589D0309588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51B3DFEC-57A4-43E2-AD92-5FFC5D929F5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44656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EF7C54-8A0A-44CD-A06F-F7E15D319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5171774" cy="1080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F4451309-973D-674D-595E-A21E77D451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7200" y="1634400"/>
            <a:ext cx="5171463" cy="4583838"/>
          </a:xfrm>
          <a:prstGeom prst="rect">
            <a:avLst/>
          </a:prstGeom>
        </p:spPr>
        <p:txBody>
          <a:bodyPr lIns="0"/>
          <a:lstStyle>
            <a:lvl1pPr>
              <a:spcBef>
                <a:spcPts val="1800"/>
              </a:spcBef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6" name="Platshållare för bild 3">
            <a:extLst>
              <a:ext uri="{FF2B5EF4-FFF2-40B4-BE49-F238E27FC236}">
                <a16:creationId xmlns:a16="http://schemas.microsoft.com/office/drawing/2014/main" id="{FEEBDD56-AACA-C812-7E95-EB2BEAFF7B3D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096001" y="0"/>
            <a:ext cx="6096000" cy="6857999"/>
          </a:xfrm>
          <a:prstGeom prst="rect">
            <a:avLst/>
          </a:prstGeom>
        </p:spPr>
        <p:txBody>
          <a:bodyPr lIns="216000" tIns="576000" rIns="252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dirty="0"/>
              <a:t>Markera bildplatshållaren (klicka inte på ikonen). Infoga en bild. Kom ihåg att skriva in en alternativtext eller markera som dekorativ.</a:t>
            </a:r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6D55C4DD-793D-4F05-855A-7F5B1C70313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5123DDC0-56AE-4BE8-86E6-053C54763A0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84569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53786AE-3D23-4C9B-BD51-DD3D8606B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90" y="539999"/>
            <a:ext cx="3771514" cy="152520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8" name="Platshållare för text 2">
            <a:extLst>
              <a:ext uri="{FF2B5EF4-FFF2-40B4-BE49-F238E27FC236}">
                <a16:creationId xmlns:a16="http://schemas.microsoft.com/office/drawing/2014/main" id="{EB02FB96-385F-13AB-DD19-55D3510D6BC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7200" y="2065203"/>
            <a:ext cx="3771514" cy="4153035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None/>
              <a:defRPr sz="2000">
                <a:latin typeface="+mn-lt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 marL="9144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 marL="13716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 marL="18288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6" name="Platshållare för bild 3">
            <a:extLst>
              <a:ext uri="{FF2B5EF4-FFF2-40B4-BE49-F238E27FC236}">
                <a16:creationId xmlns:a16="http://schemas.microsoft.com/office/drawing/2014/main" id="{FEEBDD56-AACA-C812-7E95-EB2BEAFF7B3D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4487401" y="1"/>
            <a:ext cx="7704599" cy="6857999"/>
          </a:xfrm>
          <a:prstGeom prst="rect">
            <a:avLst/>
          </a:prstGeom>
        </p:spPr>
        <p:txBody>
          <a:bodyPr lIns="1296000" tIns="576000" rIns="1296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dirty="0"/>
              <a:t>Markera bildplatshållaren (klicka inte på ikonen). Infoga en bild. Kom ihåg att skriva in en alternativtext eller markera som dekorativ.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89F5B30-B90D-41E7-8C50-94F92D645BC4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268D11D4-3129-4594-8CBE-10321B2A117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0257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>
            <a:extLst>
              <a:ext uri="{FF2B5EF4-FFF2-40B4-BE49-F238E27FC236}">
                <a16:creationId xmlns:a16="http://schemas.microsoft.com/office/drawing/2014/main" id="{28E7CB30-CED8-4C36-8C0A-8E2936A99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9720000" cy="1080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5" name="Platshållare för text 2">
            <a:extLst>
              <a:ext uri="{FF2B5EF4-FFF2-40B4-BE49-F238E27FC236}">
                <a16:creationId xmlns:a16="http://schemas.microsoft.com/office/drawing/2014/main" id="{A35D814D-CFD6-D79B-4B41-4738C2681B3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7200" y="1634400"/>
            <a:ext cx="5280114" cy="1533605"/>
          </a:xfrm>
          <a:prstGeom prst="rect">
            <a:avLst/>
          </a:prstGeom>
        </p:spPr>
        <p:txBody>
          <a:bodyPr lIns="0"/>
          <a:lstStyle>
            <a:lvl1pPr marL="0" indent="0">
              <a:spcBef>
                <a:spcPts val="1800"/>
              </a:spcBef>
              <a:spcAft>
                <a:spcPts val="0"/>
              </a:spcAft>
              <a:buNone/>
              <a:defRPr sz="2000"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2" name="Platshållare för bild 3">
            <a:extLst>
              <a:ext uri="{FF2B5EF4-FFF2-40B4-BE49-F238E27FC236}">
                <a16:creationId xmlns:a16="http://schemas.microsoft.com/office/drawing/2014/main" id="{A92B2AF3-9457-7731-ED44-D2028E6995FF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0" y="1"/>
            <a:ext cx="12192000" cy="6857999"/>
          </a:xfrm>
          <a:prstGeom prst="rect">
            <a:avLst/>
          </a:prstGeom>
        </p:spPr>
        <p:txBody>
          <a:bodyPr lIns="3888000" tIns="4248000" rIns="3564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dirty="0"/>
              <a:t>Markera bildplatshållaren (klicka inte på ikonen). Infoga en bild. Kom ihåg att skriva in en alternativtext eller markera som dekorativ.</a:t>
            </a:r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32E51451-7697-422E-9945-89ABB8B1676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0" name="Platshållare för bildnummer 5">
            <a:extLst>
              <a:ext uri="{FF2B5EF4-FFF2-40B4-BE49-F238E27FC236}">
                <a16:creationId xmlns:a16="http://schemas.microsoft.com/office/drawing/2014/main" id="{56D2ACD1-ED19-4C7C-951D-0930E762EA8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41063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ubrik 1">
            <a:extLst>
              <a:ext uri="{FF2B5EF4-FFF2-40B4-BE49-F238E27FC236}">
                <a16:creationId xmlns:a16="http://schemas.microsoft.com/office/drawing/2014/main" id="{5ED3025E-D469-44AD-88E1-EEA95509B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6" name="Platshållare för bild 2">
            <a:extLst>
              <a:ext uri="{FF2B5EF4-FFF2-40B4-BE49-F238E27FC236}">
                <a16:creationId xmlns:a16="http://schemas.microsoft.com/office/drawing/2014/main" id="{FEEBDD56-AACA-C812-7E95-EB2BEAFF7B3D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36044" y="1478356"/>
            <a:ext cx="10936195" cy="4739882"/>
          </a:xfrm>
          <a:prstGeom prst="rect">
            <a:avLst/>
          </a:prstGeom>
        </p:spPr>
        <p:txBody>
          <a:bodyPr lIns="3060000" tIns="648000" rIns="2880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dirty="0"/>
              <a:t>Markera bildplatshållaren (klicka inte på ikonen). Infoga en bild. Kom ihåg att skriva in en alternativtext eller markera som dekorativ.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50852B9-C185-4391-BE17-DC0341967B6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BB39001-5ADF-4705-AE29-0C448DAEDA1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044537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at centrerad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1">
            <a:extLst>
              <a:ext uri="{FF2B5EF4-FFF2-40B4-BE49-F238E27FC236}">
                <a16:creationId xmlns:a16="http://schemas.microsoft.com/office/drawing/2014/main" id="{FBA69918-25E2-9A19-0AAE-90CF61B18C15}"/>
              </a:ext>
            </a:extLst>
          </p:cNvPr>
          <p:cNvSpPr txBox="1">
            <a:spLocks/>
          </p:cNvSpPr>
          <p:nvPr userDrawn="1"/>
        </p:nvSpPr>
        <p:spPr>
          <a:xfrm>
            <a:off x="2139698" y="1026315"/>
            <a:ext cx="455456" cy="1286463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5000" b="1" i="0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8000" dirty="0">
                <a:solidFill>
                  <a:schemeClr val="bg1"/>
                </a:solidFill>
              </a:rPr>
              <a:t>”</a:t>
            </a:r>
          </a:p>
        </p:txBody>
      </p:sp>
      <p:sp>
        <p:nvSpPr>
          <p:cNvPr id="6" name="Rubrik 2">
            <a:extLst>
              <a:ext uri="{FF2B5EF4-FFF2-40B4-BE49-F238E27FC236}">
                <a16:creationId xmlns:a16="http://schemas.microsoft.com/office/drawing/2014/main" id="{E4B64348-F785-4A9C-94E9-CC2F9BF17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5248" y="1613916"/>
            <a:ext cx="7461504" cy="2356072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4400" spc="-4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3">
            <a:extLst>
              <a:ext uri="{FF2B5EF4-FFF2-40B4-BE49-F238E27FC236}">
                <a16:creationId xmlns:a16="http://schemas.microsoft.com/office/drawing/2014/main" id="{EDE59C96-7B2A-70FF-D2D8-97C435333C8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65248" y="3992415"/>
            <a:ext cx="7461504" cy="1251669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 algn="l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None/>
              <a:defRPr sz="2000">
                <a:solidFill>
                  <a:schemeClr val="bg1"/>
                </a:solidFill>
                <a:latin typeface="+mn-lt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 marL="9144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 marL="13716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 marL="18288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sv-SE" dirty="0"/>
              <a:t>Klicka och skriv</a:t>
            </a:r>
          </a:p>
        </p:txBody>
      </p:sp>
      <p:sp>
        <p:nvSpPr>
          <p:cNvPr id="9" name="Platshållare för text 4">
            <a:extLst>
              <a:ext uri="{FF2B5EF4-FFF2-40B4-BE49-F238E27FC236}">
                <a16:creationId xmlns:a16="http://schemas.microsoft.com/office/drawing/2014/main" id="{3585167E-F5B6-856C-D48C-3AFD1927270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52174" y="5266511"/>
            <a:ext cx="5371530" cy="951728"/>
          </a:xfrm>
          <a:prstGeom prst="rect">
            <a:avLst/>
          </a:prstGeom>
        </p:spPr>
        <p:txBody>
          <a:bodyPr lIns="90000" rIns="0">
            <a:normAutofit/>
          </a:bodyPr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>
                <a:solidFill>
                  <a:schemeClr val="bg1"/>
                </a:solidFill>
              </a:rPr>
              <a:t>Namn/Källa</a:t>
            </a:r>
            <a:endParaRPr lang="sv-SE" dirty="0"/>
          </a:p>
        </p:txBody>
      </p:sp>
      <p:sp>
        <p:nvSpPr>
          <p:cNvPr id="12" name="Platshållare för sidfot 5">
            <a:extLst>
              <a:ext uri="{FF2B5EF4-FFF2-40B4-BE49-F238E27FC236}">
                <a16:creationId xmlns:a16="http://schemas.microsoft.com/office/drawing/2014/main" id="{804F0E48-D77D-4970-9A3B-D89F785D3A8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13" name="Platshållare för bildnummer 6">
            <a:extLst>
              <a:ext uri="{FF2B5EF4-FFF2-40B4-BE49-F238E27FC236}">
                <a16:creationId xmlns:a16="http://schemas.microsoft.com/office/drawing/2014/main" id="{EBE49BD8-D016-4C80-B1CB-90D3713A41D7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4" name="Bild 7" descr="Socialstyrelsen logotyp">
            <a:extLst>
              <a:ext uri="{FF2B5EF4-FFF2-40B4-BE49-F238E27FC236}">
                <a16:creationId xmlns:a16="http://schemas.microsoft.com/office/drawing/2014/main" id="{188952F7-79EF-48D5-9387-7BDFBFD28C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26800" y="6332400"/>
            <a:ext cx="1440000" cy="30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5218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gens agen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1">
            <a:extLst>
              <a:ext uri="{FF2B5EF4-FFF2-40B4-BE49-F238E27FC236}">
                <a16:creationId xmlns:a16="http://schemas.microsoft.com/office/drawing/2014/main" id="{F1183CFE-C926-559A-13EE-E93C505A3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3175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pc="-40" baseline="0" dirty="0">
              <a:solidFill>
                <a:schemeClr val="bg1"/>
              </a:solidFill>
            </a:endParaRPr>
          </a:p>
        </p:txBody>
      </p:sp>
      <p:sp>
        <p:nvSpPr>
          <p:cNvPr id="14" name="Rubrik 2">
            <a:extLst>
              <a:ext uri="{FF2B5EF4-FFF2-40B4-BE49-F238E27FC236}">
                <a16:creationId xmlns:a16="http://schemas.microsoft.com/office/drawing/2014/main" id="{CA62C322-7523-41A9-90CC-885B73130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5459111" cy="1080000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3">
            <a:extLst>
              <a:ext uri="{FF2B5EF4-FFF2-40B4-BE49-F238E27FC236}">
                <a16:creationId xmlns:a16="http://schemas.microsoft.com/office/drawing/2014/main" id="{120DBCFD-F37B-496E-A76B-A0C6FDCFF4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83338" y="540000"/>
            <a:ext cx="5184775" cy="5678238"/>
          </a:xfrm>
        </p:spPr>
        <p:txBody>
          <a:bodyPr/>
          <a:lstStyle>
            <a:lvl1pPr marL="457200" indent="-457200">
              <a:buFont typeface="+mj-lt"/>
              <a:buAutoNum type="arabicPeriod"/>
              <a:defRPr sz="2000">
                <a:solidFill>
                  <a:schemeClr val="bg1"/>
                </a:solidFill>
              </a:defRPr>
            </a:lvl1pPr>
            <a:lvl2pPr marL="853200" indent="-4572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2pPr>
            <a:lvl3pPr marL="1134900" indent="-34290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  <a:latin typeface="+mn-lt"/>
              </a:defRPr>
            </a:lvl3pPr>
            <a:lvl4pPr marL="1494900" indent="-342900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4pPr>
            <a:lvl5pPr marL="1854900" indent="-342900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9" name="Platshållare för sidfot 4">
            <a:extLst>
              <a:ext uri="{FF2B5EF4-FFF2-40B4-BE49-F238E27FC236}">
                <a16:creationId xmlns:a16="http://schemas.microsoft.com/office/drawing/2014/main" id="{682BE595-0F67-43AF-8330-80E7F6853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0" name="Platshållare för bildnummer 5">
            <a:extLst>
              <a:ext uri="{FF2B5EF4-FFF2-40B4-BE49-F238E27FC236}">
                <a16:creationId xmlns:a16="http://schemas.microsoft.com/office/drawing/2014/main" id="{52BCE35A-FBC2-4737-BC28-5DCA1ABD8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4" name="Bild 6" descr="Socialstyrelsen logotyp">
            <a:extLst>
              <a:ext uri="{FF2B5EF4-FFF2-40B4-BE49-F238E27FC236}">
                <a16:creationId xmlns:a16="http://schemas.microsoft.com/office/drawing/2014/main" id="{AC8A7925-09DB-1091-A084-7CD1FC0297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26800" y="6332400"/>
            <a:ext cx="1440000" cy="30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767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nsterställd citat med bild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bild 1">
            <a:extLst>
              <a:ext uri="{FF2B5EF4-FFF2-40B4-BE49-F238E27FC236}">
                <a16:creationId xmlns:a16="http://schemas.microsoft.com/office/drawing/2014/main" id="{3F8F0C3C-C392-883F-FF7A-F5E65EE639D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ECB94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                     Markera bildplatshållaren, blå yta (klicka inte på ikonen). Infoga en bild. Kom ihåg att skriva in en</a:t>
            </a:r>
            <a:br>
              <a:rPr lang="sv-SE" dirty="0"/>
            </a:br>
            <a:r>
              <a:rPr lang="sv-SE" dirty="0"/>
              <a:t>                     alternativtext eller markera som dekorativ. </a:t>
            </a:r>
          </a:p>
          <a:p>
            <a:endParaRPr lang="sv-SE" dirty="0"/>
          </a:p>
        </p:txBody>
      </p:sp>
      <p:sp>
        <p:nvSpPr>
          <p:cNvPr id="17" name="Platshållare för text 2">
            <a:extLst>
              <a:ext uri="{FF2B5EF4-FFF2-40B4-BE49-F238E27FC236}">
                <a16:creationId xmlns:a16="http://schemas.microsoft.com/office/drawing/2014/main" id="{23BA7DB1-7BA6-509E-CFDA-C754DD8161F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2432" y="342900"/>
            <a:ext cx="455456" cy="638349"/>
          </a:xfrm>
          <a:prstGeom prst="rect">
            <a:avLst/>
          </a:prstGeom>
        </p:spPr>
        <p:txBody>
          <a:bodyPr tIns="0" rIns="0" bIns="0"/>
          <a:lstStyle>
            <a:lvl1pPr marL="0" indent="0">
              <a:buNone/>
              <a:defRPr sz="8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”</a:t>
            </a:r>
          </a:p>
        </p:txBody>
      </p:sp>
      <p:sp>
        <p:nvSpPr>
          <p:cNvPr id="6" name="Rubrik 3">
            <a:extLst>
              <a:ext uri="{FF2B5EF4-FFF2-40B4-BE49-F238E27FC236}">
                <a16:creationId xmlns:a16="http://schemas.microsoft.com/office/drawing/2014/main" id="{7B889A2B-1A11-8E52-BD85-532D77254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1" y="981249"/>
            <a:ext cx="6004559" cy="2539857"/>
          </a:xfr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1800"/>
              </a:spcBef>
              <a:defRPr sz="4000" spc="-4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text 4">
            <a:extLst>
              <a:ext uri="{FF2B5EF4-FFF2-40B4-BE49-F238E27FC236}">
                <a16:creationId xmlns:a16="http://schemas.microsoft.com/office/drawing/2014/main" id="{753D899F-A3CB-5FB6-31EA-CB64334084C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90601" y="3670743"/>
            <a:ext cx="6004559" cy="1251669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 algn="l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None/>
              <a:defRPr sz="2000">
                <a:solidFill>
                  <a:schemeClr val="bg1"/>
                </a:solidFill>
                <a:latin typeface="+mn-lt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 marL="9144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 marL="13716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 marL="18288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sv-SE" dirty="0"/>
              <a:t>Klicka och skriv</a:t>
            </a:r>
          </a:p>
        </p:txBody>
      </p:sp>
      <p:sp>
        <p:nvSpPr>
          <p:cNvPr id="13" name="Platshållare för text 5">
            <a:extLst>
              <a:ext uri="{FF2B5EF4-FFF2-40B4-BE49-F238E27FC236}">
                <a16:creationId xmlns:a16="http://schemas.microsoft.com/office/drawing/2014/main" id="{1EF396DB-332A-5918-EA8B-D477ED428BA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90600" y="5072050"/>
            <a:ext cx="6004559" cy="804702"/>
          </a:xfrm>
          <a:prstGeom prst="rect">
            <a:avLst/>
          </a:prstGeom>
        </p:spPr>
        <p:txBody>
          <a:bodyPr rIns="0">
            <a:normAutofit/>
          </a:bodyPr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>
                <a:solidFill>
                  <a:schemeClr val="bg1"/>
                </a:solidFill>
              </a:rPr>
              <a:t>Namn/Källa</a:t>
            </a:r>
            <a:endParaRPr lang="sv-SE" dirty="0"/>
          </a:p>
        </p:txBody>
      </p:sp>
      <p:sp>
        <p:nvSpPr>
          <p:cNvPr id="3" name="Platshållare för sidfot 6">
            <a:extLst>
              <a:ext uri="{FF2B5EF4-FFF2-40B4-BE49-F238E27FC236}">
                <a16:creationId xmlns:a16="http://schemas.microsoft.com/office/drawing/2014/main" id="{1607F447-ADD7-4A74-A3ED-9475859E76B6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9" name="Platshållare för bildnummer 7">
            <a:extLst>
              <a:ext uri="{FF2B5EF4-FFF2-40B4-BE49-F238E27FC236}">
                <a16:creationId xmlns:a16="http://schemas.microsoft.com/office/drawing/2014/main" id="{338AE749-498C-4FCF-9315-30FA2D969C5C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4" name="Bild 8" descr="Socialstyrelsen logotyp">
            <a:extLst>
              <a:ext uri="{FF2B5EF4-FFF2-40B4-BE49-F238E27FC236}">
                <a16:creationId xmlns:a16="http://schemas.microsoft.com/office/drawing/2014/main" id="{A180F516-2C3D-44DA-BEBD-C85F90E6A9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26800" y="6332400"/>
            <a:ext cx="1440000" cy="30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9075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utsi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1">
            <a:extLst>
              <a:ext uri="{FF2B5EF4-FFF2-40B4-BE49-F238E27FC236}">
                <a16:creationId xmlns:a16="http://schemas.microsoft.com/office/drawing/2014/main" id="{5F49F012-2760-74F3-4814-A4C07AB359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5769411F-B1AF-EC1C-966E-FB9ED0374D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92901"/>
            <a:ext cx="9144000" cy="2495653"/>
          </a:xfrm>
        </p:spPr>
        <p:txBody>
          <a:bodyPr lIns="0" bIns="0" anchor="ctr">
            <a:normAutofit/>
          </a:bodyPr>
          <a:lstStyle>
            <a:lvl1pPr algn="ctr">
              <a:lnSpc>
                <a:spcPct val="100000"/>
              </a:lnSpc>
              <a:defRPr sz="4800" spc="-40" baseline="0">
                <a:solidFill>
                  <a:schemeClr val="bg1"/>
                </a:solidFill>
                <a:latin typeface="+mj-lt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3">
            <a:extLst>
              <a:ext uri="{FF2B5EF4-FFF2-40B4-BE49-F238E27FC236}">
                <a16:creationId xmlns:a16="http://schemas.microsoft.com/office/drawing/2014/main" id="{94232B9B-F6BB-1A4F-7DB4-D8AE64F130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4088554"/>
            <a:ext cx="9143999" cy="1423204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2000"/>
              </a:spcAft>
              <a:buNone/>
              <a:defRPr sz="2200" spc="-30" baseline="0">
                <a:solidFill>
                  <a:schemeClr val="bg1"/>
                </a:solidFill>
                <a:latin typeface="+mj-lt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5" name="Bild 4" descr="Socialstyrelsen logotyp">
            <a:extLst>
              <a:ext uri="{FF2B5EF4-FFF2-40B4-BE49-F238E27FC236}">
                <a16:creationId xmlns:a16="http://schemas.microsoft.com/office/drawing/2014/main" id="{3C67A210-F022-803C-0BD3-7D25F3F2C6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76800" y="5710238"/>
            <a:ext cx="2438400" cy="52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62924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utsi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1">
            <a:extLst>
              <a:ext uri="{FF2B5EF4-FFF2-40B4-BE49-F238E27FC236}">
                <a16:creationId xmlns:a16="http://schemas.microsoft.com/office/drawing/2014/main" id="{A4C53521-188E-9198-17C6-9BE44215CD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4" name="Rubrik 2">
            <a:extLst>
              <a:ext uri="{FF2B5EF4-FFF2-40B4-BE49-F238E27FC236}">
                <a16:creationId xmlns:a16="http://schemas.microsoft.com/office/drawing/2014/main" id="{8CC59EE7-2795-E38A-DBCA-38DA15BC33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087" y="5506636"/>
            <a:ext cx="9143999" cy="711602"/>
          </a:xfr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sv-SE" sz="2200" b="0" kern="1200" spc="-30" baseline="0" dirty="0">
                <a:solidFill>
                  <a:schemeClr val="bg1"/>
                </a:solidFill>
                <a:latin typeface="+mj-lt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sv-SE" dirty="0"/>
              <a:t>Klicka för att lägga till text</a:t>
            </a:r>
          </a:p>
        </p:txBody>
      </p:sp>
      <p:pic>
        <p:nvPicPr>
          <p:cNvPr id="2" name="Bild 3" descr="Socialstyrelsen logotyp">
            <a:extLst>
              <a:ext uri="{FF2B5EF4-FFF2-40B4-BE49-F238E27FC236}">
                <a16:creationId xmlns:a16="http://schemas.microsoft.com/office/drawing/2014/main" id="{1B631394-A941-4380-8B8D-D1DC4A45FD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31969" y="2678228"/>
            <a:ext cx="4911139" cy="105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6178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unktlista, bild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29DBB08A-F0B4-9378-7585-53C095C29DE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1" y="0"/>
            <a:ext cx="6096000" cy="68579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r>
              <a:rPr lang="sv-SE" dirty="0"/>
              <a:t>Markera bildplatshållaren (den här rutan), klicka inte på ikonen. Infoga en bild. Kom ihåg att skriva in en alternativtext eller markera som dekorativ.</a:t>
            </a:r>
          </a:p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5171774" cy="1080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2D0CF93-B1DD-D6D4-275B-D9885AE1D4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1" y="1634400"/>
            <a:ext cx="5171463" cy="4583838"/>
          </a:xfrm>
        </p:spPr>
        <p:txBody>
          <a:bodyPr lIns="0" rIns="0"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76073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2D0CF93-B1DD-D6D4-275B-D9885AE1D4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045" y="1634400"/>
            <a:ext cx="6840000" cy="4583838"/>
          </a:xfrm>
        </p:spPr>
        <p:txBody>
          <a:bodyPr lIns="0" rIns="0"/>
          <a:lstStyle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03681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1">
            <a:extLst>
              <a:ext uri="{FF2B5EF4-FFF2-40B4-BE49-F238E27FC236}">
                <a16:creationId xmlns:a16="http://schemas.microsoft.com/office/drawing/2014/main" id="{A8BC795E-0211-60B3-4FEF-7B5792310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7097" y="0"/>
            <a:ext cx="12192000" cy="6858000"/>
          </a:xfrm>
          <a:prstGeom prst="rect">
            <a:avLst/>
          </a:prstGeom>
          <a:solidFill>
            <a:srgbClr val="113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C464FFB-21D6-470E-6B8B-7BD5C51BD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1691999"/>
            <a:ext cx="8968770" cy="2520000"/>
          </a:xfrm>
        </p:spPr>
        <p:txBody>
          <a:bodyPr rIns="0" anchor="b"/>
          <a:lstStyle>
            <a:lvl1pPr>
              <a:lnSpc>
                <a:spcPct val="100000"/>
              </a:lnSpc>
              <a:defRPr sz="4800" spc="-4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04384AE-3851-7BF4-93ED-FF5247D1385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7200" y="4333988"/>
            <a:ext cx="9000000" cy="1655763"/>
          </a:xfrm>
        </p:spPr>
        <p:txBody>
          <a:bodyPr lIns="0" tIns="72000" rIns="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Avsnittsundertitel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016464-DBE5-F6E9-FE56-B1BD67B0E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2E6AD8C-8D45-475A-88F1-A1ABBFDF6A1B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Bild 7" descr="Socialstyrelsen logotyp">
            <a:extLst>
              <a:ext uri="{FF2B5EF4-FFF2-40B4-BE49-F238E27FC236}">
                <a16:creationId xmlns:a16="http://schemas.microsoft.com/office/drawing/2014/main" id="{B46BCB16-0BE3-50BE-D90A-CC43197FE0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26800" y="6332400"/>
            <a:ext cx="1440000" cy="309490"/>
          </a:xfrm>
          <a:prstGeom prst="rect">
            <a:avLst/>
          </a:prstGeom>
        </p:spPr>
      </p:pic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FBF1F4-C474-8781-D346-F257EC408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6062601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, bild 1/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52EFB50B-C8C2-AB32-73B8-5A65AF0BEF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2"/>
            <a:ext cx="12192000" cy="6857999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				Markera bildplatshållaren (den här rutan), klicka inte på ikonen). </a:t>
            </a:r>
            <a:br>
              <a:rPr lang="sv-SE" dirty="0"/>
            </a:br>
            <a:r>
              <a:rPr lang="sv-SE" dirty="0"/>
              <a:t>				Infoga en bild. Kom ihåg att skriva in en alternativtext </a:t>
            </a:r>
            <a:br>
              <a:rPr lang="sv-SE" dirty="0"/>
            </a:br>
            <a:r>
              <a:rPr lang="sv-SE" dirty="0"/>
              <a:t>				eller markera som dekorativ.</a:t>
            </a:r>
          </a:p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9720000" cy="1080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F2BE7BE2-043A-8F86-E133-CBC0667ED8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0" y="1634401"/>
            <a:ext cx="5280114" cy="1533605"/>
          </a:xfrm>
        </p:spPr>
        <p:txBody>
          <a:bodyPr lIns="0" rIns="0"/>
          <a:lstStyle>
            <a:lvl1pPr marL="0" indent="0">
              <a:spcBef>
                <a:spcPts val="1800"/>
              </a:spcBef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46868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agens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1">
            <a:extLst>
              <a:ext uri="{FF2B5EF4-FFF2-40B4-BE49-F238E27FC236}">
                <a16:creationId xmlns:a16="http://schemas.microsoft.com/office/drawing/2014/main" id="{9DC7BC62-FFDF-BE17-9318-7D2172EFB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3175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pc="-40" baseline="0" dirty="0">
              <a:solidFill>
                <a:schemeClr val="bg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F7854F6-D131-B1BF-DCAE-DABC973D8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90" y="540000"/>
            <a:ext cx="5459111" cy="2889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F2614B1-4CE7-EEB1-7E09-6933EC11C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65989B9-E41B-BD51-904F-F6A6880C9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2E6AD8C-8D45-475A-88F1-A1ABBFDF6A1B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247BC5CC-511A-C5C0-4273-7A1AF29413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3338" y="540000"/>
            <a:ext cx="5184775" cy="5678238"/>
          </a:xfrm>
        </p:spPr>
        <p:txBody>
          <a:bodyPr/>
          <a:lstStyle>
            <a:lvl1pPr marL="457200" indent="-457200"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5800" indent="-2286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2pPr>
            <a:lvl3pPr marL="1143000" indent="-22860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3pPr>
            <a:lvl4pPr marL="16002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20574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pic>
        <p:nvPicPr>
          <p:cNvPr id="10" name="Bild 6" descr="Socialstyrelsen logotyp">
            <a:extLst>
              <a:ext uri="{FF2B5EF4-FFF2-40B4-BE49-F238E27FC236}">
                <a16:creationId xmlns:a16="http://schemas.microsoft.com/office/drawing/2014/main" id="{9CC60EB5-256D-072D-0810-A12B5BA1C2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26800" y="6332400"/>
            <a:ext cx="1440000" cy="30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441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1">
            <a:extLst>
              <a:ext uri="{FF2B5EF4-FFF2-40B4-BE49-F238E27FC236}">
                <a16:creationId xmlns:a16="http://schemas.microsoft.com/office/drawing/2014/main" id="{52C64086-06E9-1122-4CB0-64B1127B7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7097" y="0"/>
            <a:ext cx="12192000" cy="6858000"/>
          </a:xfrm>
          <a:prstGeom prst="rect">
            <a:avLst/>
          </a:prstGeom>
          <a:solidFill>
            <a:srgbClr val="113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2B2130A-76E1-6582-5489-CA4D3C8D61B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7200" y="540000"/>
            <a:ext cx="5197912" cy="549968"/>
          </a:xfrm>
          <a:prstGeom prst="rect">
            <a:avLst/>
          </a:prstGeom>
        </p:spPr>
        <p:txBody>
          <a:bodyPr lIns="0" tIns="0">
            <a:noAutofit/>
          </a:bodyPr>
          <a:lstStyle>
            <a:lvl1pPr marL="0" indent="0">
              <a:buNone/>
              <a:defRPr sz="25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Del 1</a:t>
            </a:r>
          </a:p>
        </p:txBody>
      </p:sp>
      <p:sp>
        <p:nvSpPr>
          <p:cNvPr id="2" name="Rubrik 3">
            <a:extLst>
              <a:ext uri="{FF2B5EF4-FFF2-40B4-BE49-F238E27FC236}">
                <a16:creationId xmlns:a16="http://schemas.microsoft.com/office/drawing/2014/main" id="{BFD6FC84-E6B8-4B24-D1A4-467309C0F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1728000"/>
            <a:ext cx="8968770" cy="2495653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800" spc="-4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2" name="Underrubrik 4">
            <a:extLst>
              <a:ext uri="{FF2B5EF4-FFF2-40B4-BE49-F238E27FC236}">
                <a16:creationId xmlns:a16="http://schemas.microsoft.com/office/drawing/2014/main" id="{CF9EFB7A-52F7-4B96-A8E7-23E49A8AF6BE}"/>
              </a:ext>
            </a:extLst>
          </p:cNvPr>
          <p:cNvSpPr>
            <a:spLocks noGrp="1"/>
          </p:cNvSpPr>
          <p:nvPr>
            <p:ph type="subTitle" idx="12" hasCustomPrompt="1"/>
          </p:nvPr>
        </p:nvSpPr>
        <p:spPr>
          <a:xfrm>
            <a:off x="637200" y="4333988"/>
            <a:ext cx="9000000" cy="1655763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 algn="l">
              <a:lnSpc>
                <a:spcPct val="110000"/>
              </a:lnSpc>
              <a:buNone/>
              <a:defRPr sz="2500" spc="-30" baseline="0">
                <a:solidFill>
                  <a:schemeClr val="bg1"/>
                </a:solidFill>
                <a:latin typeface="+mj-lt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Avsnittsundertitel</a:t>
            </a:r>
          </a:p>
        </p:txBody>
      </p:sp>
      <p:sp>
        <p:nvSpPr>
          <p:cNvPr id="9" name="Platshållare för sidfot 5">
            <a:extLst>
              <a:ext uri="{FF2B5EF4-FFF2-40B4-BE49-F238E27FC236}">
                <a16:creationId xmlns:a16="http://schemas.microsoft.com/office/drawing/2014/main" id="{D626CCBB-FA3C-4FF3-9FD8-C0ABEF2E3D7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10" name="Platshållare för bildnummer 6">
            <a:extLst>
              <a:ext uri="{FF2B5EF4-FFF2-40B4-BE49-F238E27FC236}">
                <a16:creationId xmlns:a16="http://schemas.microsoft.com/office/drawing/2014/main" id="{DDA22063-D2D4-47CD-A7AE-ECEFC03816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1" name="Bild 7" descr="Socialstyrelsen logotyp">
            <a:extLst>
              <a:ext uri="{FF2B5EF4-FFF2-40B4-BE49-F238E27FC236}">
                <a16:creationId xmlns:a16="http://schemas.microsoft.com/office/drawing/2014/main" id="{4C26D879-9B78-4AE9-918F-D0BA94858C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26800" y="6332400"/>
            <a:ext cx="1440000" cy="30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11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num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1">
            <a:extLst>
              <a:ext uri="{FF2B5EF4-FFF2-40B4-BE49-F238E27FC236}">
                <a16:creationId xmlns:a16="http://schemas.microsoft.com/office/drawing/2014/main" id="{66632C35-978C-6B62-C6D3-0489AB67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" name="Rubrik 2">
            <a:extLst>
              <a:ext uri="{FF2B5EF4-FFF2-40B4-BE49-F238E27FC236}">
                <a16:creationId xmlns:a16="http://schemas.microsoft.com/office/drawing/2014/main" id="{A26D114C-C763-4581-8597-B1B4017E7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540000"/>
            <a:ext cx="5199062" cy="2847601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4000" spc="-4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3" name="Platshållare för text 3">
            <a:extLst>
              <a:ext uri="{FF2B5EF4-FFF2-40B4-BE49-F238E27FC236}">
                <a16:creationId xmlns:a16="http://schemas.microsoft.com/office/drawing/2014/main" id="{C17A5B22-744D-07CC-E5A8-7E3117B56B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89099" y="-577755"/>
            <a:ext cx="4794333" cy="5735897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40000" b="1">
                <a:solidFill>
                  <a:schemeClr val="accent2">
                    <a:alpha val="50000"/>
                  </a:schemeClr>
                </a:solidFill>
              </a:defRPr>
            </a:lvl1pPr>
          </a:lstStyle>
          <a:p>
            <a:pPr lvl="0"/>
            <a:r>
              <a:rPr lang="sv-SE" dirty="0"/>
              <a:t>1</a:t>
            </a:r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D7E8D443-E237-462B-975C-15472196845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0" name="Platshållare för bildnummer 5">
            <a:extLst>
              <a:ext uri="{FF2B5EF4-FFF2-40B4-BE49-F238E27FC236}">
                <a16:creationId xmlns:a16="http://schemas.microsoft.com/office/drawing/2014/main" id="{1224EAF2-CF04-4F06-9EF2-9F75F889D03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9" name="Bild 6" descr="Socialstyrelsen logotyp">
            <a:extLst>
              <a:ext uri="{FF2B5EF4-FFF2-40B4-BE49-F238E27FC236}">
                <a16:creationId xmlns:a16="http://schemas.microsoft.com/office/drawing/2014/main" id="{5587D7EB-8136-4358-A5A2-960A0628D7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26800" y="6332400"/>
            <a:ext cx="1440000" cy="30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577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bakgrund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1">
            <a:extLst>
              <a:ext uri="{FF2B5EF4-FFF2-40B4-BE49-F238E27FC236}">
                <a16:creationId xmlns:a16="http://schemas.microsoft.com/office/drawing/2014/main" id="{9C40D1D3-1113-927C-B6F9-18C863930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0" y="1"/>
            <a:ext cx="12192000" cy="6857999"/>
          </a:xfrm>
          <a:prstGeom prst="rect">
            <a:avLst/>
          </a:prstGeom>
        </p:spPr>
        <p:txBody>
          <a:bodyPr lIns="216000" tIns="180000">
            <a:normAutofit/>
          </a:bodyPr>
          <a:lstStyle>
            <a:lvl1pPr marL="0" indent="0">
              <a:buNone/>
              <a:defRPr sz="1100">
                <a:solidFill>
                  <a:srgbClr val="017CC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Utfallande bild bakom text – 1) Klicka på vit yta 2) Infoga bild. Kom ihåg att skriva in en alternativtext eller markera som dekorativ.</a:t>
            </a:r>
          </a:p>
        </p:txBody>
      </p:sp>
      <p:sp>
        <p:nvSpPr>
          <p:cNvPr id="13" name="Rubrik 2">
            <a:extLst>
              <a:ext uri="{FF2B5EF4-FFF2-40B4-BE49-F238E27FC236}">
                <a16:creationId xmlns:a16="http://schemas.microsoft.com/office/drawing/2014/main" id="{2FD6ECBC-F7B5-4B05-A3D3-A59204C80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1728000"/>
            <a:ext cx="8968770" cy="2495653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800" spc="-4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D4CC4E9F-6EA0-9462-40D9-07A75017785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200" y="4333988"/>
            <a:ext cx="9000000" cy="1655763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 algn="l">
              <a:lnSpc>
                <a:spcPct val="110000"/>
              </a:lnSpc>
              <a:buNone/>
              <a:defRPr sz="2500" spc="-30" baseline="0">
                <a:solidFill>
                  <a:schemeClr val="tx1"/>
                </a:solidFill>
                <a:latin typeface="+mj-lt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Avsnittsundertitel</a:t>
            </a:r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FA7FDCBC-62A6-43C6-A5CE-76BC57FCB70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B6C93929-F7A2-45FB-BE53-B6003C1ACEA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750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37EB414-D845-40B8-AD42-8C3E31AC4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5" name="Platshållare för sidfot 2">
            <a:extLst>
              <a:ext uri="{FF2B5EF4-FFF2-40B4-BE49-F238E27FC236}">
                <a16:creationId xmlns:a16="http://schemas.microsoft.com/office/drawing/2014/main" id="{F758B885-6149-4D2F-8121-C5EDBE6D387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3">
            <a:extLst>
              <a:ext uri="{FF2B5EF4-FFF2-40B4-BE49-F238E27FC236}">
                <a16:creationId xmlns:a16="http://schemas.microsoft.com/office/drawing/2014/main" id="{BE20BA94-1AE3-4AE0-80FE-ED25E764B10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5615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A37F79-443B-45AE-BEEB-261CE791C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7" name="Platshållare för text 2">
            <a:extLst>
              <a:ext uri="{FF2B5EF4-FFF2-40B4-BE49-F238E27FC236}">
                <a16:creationId xmlns:a16="http://schemas.microsoft.com/office/drawing/2014/main" id="{B96EB96E-F922-6BF7-2303-CFCC18F2513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6045" y="1634400"/>
            <a:ext cx="6829166" cy="4516858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SzPct val="130000"/>
              <a:buFontTx/>
              <a:buNone/>
              <a:defRPr sz="2000">
                <a:latin typeface="+mn-lt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 marL="9144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 marL="13716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 marL="18288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5" name="Platshållare för sidfot 3">
            <a:extLst>
              <a:ext uri="{FF2B5EF4-FFF2-40B4-BE49-F238E27FC236}">
                <a16:creationId xmlns:a16="http://schemas.microsoft.com/office/drawing/2014/main" id="{D3BAB382-76CC-47B0-B4B5-E9F1930024E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4">
            <a:extLst>
              <a:ext uri="{FF2B5EF4-FFF2-40B4-BE49-F238E27FC236}">
                <a16:creationId xmlns:a16="http://schemas.microsoft.com/office/drawing/2014/main" id="{719F0539-DAC4-4126-BB78-1F341DC0CA6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6215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1">
            <a:extLst>
              <a:ext uri="{FF2B5EF4-FFF2-40B4-BE49-F238E27FC236}">
                <a16:creationId xmlns:a16="http://schemas.microsoft.com/office/drawing/2014/main" id="{E8F80C8E-118A-4D0D-A4C9-42DE8B427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E8219470-9D8F-6BC8-CE82-81558B419AC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7200" y="1634400"/>
            <a:ext cx="6818312" cy="4751871"/>
          </a:xfrm>
          <a:prstGeom prst="rect">
            <a:avLst/>
          </a:prstGeom>
        </p:spPr>
        <p:txBody>
          <a:bodyPr lIns="0"/>
          <a:lstStyle>
            <a:lvl1pPr>
              <a:spcBef>
                <a:spcPts val="1800"/>
              </a:spcBef>
              <a:defRPr sz="20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6" name="Platshållare för sidfot 3">
            <a:extLst>
              <a:ext uri="{FF2B5EF4-FFF2-40B4-BE49-F238E27FC236}">
                <a16:creationId xmlns:a16="http://schemas.microsoft.com/office/drawing/2014/main" id="{4D410928-8390-4D72-8681-6E6A47EBBFF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4">
            <a:extLst>
              <a:ext uri="{FF2B5EF4-FFF2-40B4-BE49-F238E27FC236}">
                <a16:creationId xmlns:a16="http://schemas.microsoft.com/office/drawing/2014/main" id="{4AF91A3B-E428-454E-BCD6-C9CD0663D67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35071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infäll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ubrik 1">
            <a:extLst>
              <a:ext uri="{FF2B5EF4-FFF2-40B4-BE49-F238E27FC236}">
                <a16:creationId xmlns:a16="http://schemas.microsoft.com/office/drawing/2014/main" id="{858D0BC7-6CD0-4AE3-946E-9E6B36616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5459111" cy="1080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64E5CFD4-87C2-B75F-B564-DF97777D54C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7200" y="1634400"/>
            <a:ext cx="5194051" cy="4583838"/>
          </a:xfrm>
          <a:prstGeom prst="rect">
            <a:avLst/>
          </a:prstGeom>
        </p:spPr>
        <p:txBody>
          <a:bodyPr lIns="0"/>
          <a:lstStyle>
            <a:lvl1pPr>
              <a:spcBef>
                <a:spcPts val="1800"/>
              </a:spcBef>
              <a:defRPr sz="2000"/>
            </a:lvl1pPr>
            <a:lvl2pPr>
              <a:defRPr sz="1800">
                <a:latin typeface="+mn-lt"/>
              </a:defRPr>
            </a:lvl2pPr>
            <a:lvl3pPr>
              <a:defRPr sz="1600">
                <a:latin typeface="+mn-lt"/>
              </a:defRPr>
            </a:lvl3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6" name="Platshållare för bild 3">
            <a:extLst>
              <a:ext uri="{FF2B5EF4-FFF2-40B4-BE49-F238E27FC236}">
                <a16:creationId xmlns:a16="http://schemas.microsoft.com/office/drawing/2014/main" id="{FEEBDD56-AACA-C812-7E95-EB2BEAFF7B3D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393181" y="620713"/>
            <a:ext cx="5174931" cy="5597525"/>
          </a:xfrm>
          <a:prstGeom prst="rect">
            <a:avLst/>
          </a:prstGeom>
        </p:spPr>
        <p:txBody>
          <a:bodyPr lIns="216000" tIns="216000" rIns="10800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dirty="0"/>
              <a:t>Markera bildplatshållaren (klicka inte på ikonen). Infoga en bild. Kom ihåg att skriva in en alternativtext eller markera som dekorativ.</a:t>
            </a:r>
          </a:p>
        </p:txBody>
      </p:sp>
      <p:sp>
        <p:nvSpPr>
          <p:cNvPr id="10" name="Platshållare för sidfot 4">
            <a:extLst>
              <a:ext uri="{FF2B5EF4-FFF2-40B4-BE49-F238E27FC236}">
                <a16:creationId xmlns:a16="http://schemas.microsoft.com/office/drawing/2014/main" id="{C07FB06F-FE7D-4A6F-8F38-03ACAB9EC2A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1" name="Platshållare för bildnummer 5">
            <a:extLst>
              <a:ext uri="{FF2B5EF4-FFF2-40B4-BE49-F238E27FC236}">
                <a16:creationId xmlns:a16="http://schemas.microsoft.com/office/drawing/2014/main" id="{DE6A03B2-C1F9-4CCD-9567-13726E14CE4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2098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Socialstyrelsen">
            <a:extLst>
              <a:ext uri="{FF2B5EF4-FFF2-40B4-BE49-F238E27FC236}">
                <a16:creationId xmlns:a16="http://schemas.microsoft.com/office/drawing/2014/main" id="{95A5E953-50F9-1BA8-4372-278E440140AA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128113" y="6333464"/>
            <a:ext cx="1440000" cy="295715"/>
          </a:xfrm>
          <a:prstGeom prst="rect">
            <a:avLst/>
          </a:prstGeom>
        </p:spPr>
      </p:pic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B6156E1-64F2-E440-B780-30634D866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9720000" cy="1080000"/>
          </a:xfrm>
          <a:prstGeom prst="rect">
            <a:avLst/>
          </a:prstGeom>
        </p:spPr>
        <p:txBody>
          <a:bodyPr vert="horz" lIns="0" tIns="0" rIns="91440" bIns="45720" rtlCol="0" anchor="t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cxnSp>
        <p:nvCxnSpPr>
          <p:cNvPr id="5" name="Rak koppling 4">
            <a:extLst>
              <a:ext uri="{FF2B5EF4-FFF2-40B4-BE49-F238E27FC236}">
                <a16:creationId xmlns:a16="http://schemas.microsoft.com/office/drawing/2014/main" id="{7A5FCC32-EFE8-43FE-90EA-4835D8353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23309" y="-362857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koppling 10">
            <a:extLst>
              <a:ext uri="{FF2B5EF4-FFF2-40B4-BE49-F238E27FC236}">
                <a16:creationId xmlns:a16="http://schemas.microsoft.com/office/drawing/2014/main" id="{A586222A-556B-44F4-B6A8-0B286BFF6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808663" y="-362857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koppling 11">
            <a:extLst>
              <a:ext uri="{FF2B5EF4-FFF2-40B4-BE49-F238E27FC236}">
                <a16:creationId xmlns:a16="http://schemas.microsoft.com/office/drawing/2014/main" id="{5B0E99FA-C014-4BF4-AC97-8CC40C679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383338" y="-362857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koppling 13">
            <a:extLst>
              <a:ext uri="{FF2B5EF4-FFF2-40B4-BE49-F238E27FC236}">
                <a16:creationId xmlns:a16="http://schemas.microsoft.com/office/drawing/2014/main" id="{93AFE2DE-231B-4B77-BC0B-D1D77B7BD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568113" y="-362857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koppling 14">
            <a:extLst>
              <a:ext uri="{FF2B5EF4-FFF2-40B4-BE49-F238E27FC236}">
                <a16:creationId xmlns:a16="http://schemas.microsoft.com/office/drawing/2014/main" id="{09E1D972-C7AD-468B-A376-70DE1520A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12420684" y="48945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koppling 15">
            <a:extLst>
              <a:ext uri="{FF2B5EF4-FFF2-40B4-BE49-F238E27FC236}">
                <a16:creationId xmlns:a16="http://schemas.microsoft.com/office/drawing/2014/main" id="{B28794D6-F104-40D6-A58C-887FD8A15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12420684" y="329837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koppling 16">
            <a:extLst>
              <a:ext uri="{FF2B5EF4-FFF2-40B4-BE49-F238E27FC236}">
                <a16:creationId xmlns:a16="http://schemas.microsoft.com/office/drawing/2014/main" id="{57FAD7DA-5705-41D8-B3E9-A3AAD56A44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12420684" y="6087610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koppling 18">
            <a:extLst>
              <a:ext uri="{FF2B5EF4-FFF2-40B4-BE49-F238E27FC236}">
                <a16:creationId xmlns:a16="http://schemas.microsoft.com/office/drawing/2014/main" id="{D5517197-6BCC-4C8E-B1B6-B33B8CC63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23887" y="697549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koppling 19">
            <a:extLst>
              <a:ext uri="{FF2B5EF4-FFF2-40B4-BE49-F238E27FC236}">
                <a16:creationId xmlns:a16="http://schemas.microsoft.com/office/drawing/2014/main" id="{6C66B513-8FD7-46A0-9DA3-6A111EC8E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808663" y="697549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koppling 20">
            <a:extLst>
              <a:ext uri="{FF2B5EF4-FFF2-40B4-BE49-F238E27FC236}">
                <a16:creationId xmlns:a16="http://schemas.microsoft.com/office/drawing/2014/main" id="{32DAB08D-0A38-4342-808A-83215B53E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383338" y="697549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ak koppling 21">
            <a:extLst>
              <a:ext uri="{FF2B5EF4-FFF2-40B4-BE49-F238E27FC236}">
                <a16:creationId xmlns:a16="http://schemas.microsoft.com/office/drawing/2014/main" id="{58609B6E-8AC8-4F8F-B05A-29E3F1FC03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568113" y="697549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ak koppling 22">
            <a:extLst>
              <a:ext uri="{FF2B5EF4-FFF2-40B4-BE49-F238E27FC236}">
                <a16:creationId xmlns:a16="http://schemas.microsoft.com/office/drawing/2014/main" id="{CB1CA607-F3C8-4BBB-8981-DCFE31798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-242020" y="489453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ak koppling 23">
            <a:extLst>
              <a:ext uri="{FF2B5EF4-FFF2-40B4-BE49-F238E27FC236}">
                <a16:creationId xmlns:a16="http://schemas.microsoft.com/office/drawing/2014/main" id="{F6240431-D3FA-44C6-A7AF-EAE305B35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-242020" y="3298373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ak koppling 24">
            <a:extLst>
              <a:ext uri="{FF2B5EF4-FFF2-40B4-BE49-F238E27FC236}">
                <a16:creationId xmlns:a16="http://schemas.microsoft.com/office/drawing/2014/main" id="{F89DC709-C213-4789-9169-7162B1481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-242020" y="6087611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Platshållare för text 2">
            <a:extLst>
              <a:ext uri="{FF2B5EF4-FFF2-40B4-BE49-F238E27FC236}">
                <a16:creationId xmlns:a16="http://schemas.microsoft.com/office/drawing/2014/main" id="{AEC25B12-FF7C-4C32-BF6B-DA75EF36F6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6045" y="1634098"/>
            <a:ext cx="6963458" cy="4111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8000" marR="0" lvl="0" indent="-28800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Redigera format för bakgrundstext</a:t>
            </a:r>
          </a:p>
          <a:p>
            <a:pPr marL="684000" marR="0" lvl="1" indent="-288000" algn="l" defTabSz="914400" rtl="0" eaLnBrk="1" fontAlgn="auto" latinLnBrk="0" hangingPunct="1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Noto Sans" panose="020B0502040504020204" pitchFamily="34" charset="0"/>
              <a:buChar char="‒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Nivå två</a:t>
            </a:r>
          </a:p>
          <a:p>
            <a:pPr marL="1080000" marR="0" lvl="2" indent="-288000" algn="l" defTabSz="914400" rtl="0" eaLnBrk="1" fontAlgn="auto" latinLnBrk="0" hangingPunct="1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Noto Sans" panose="020B0502040504020204" pitchFamily="34" charset="0"/>
              <a:buChar char="‒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Nivå tre</a:t>
            </a:r>
          </a:p>
          <a:p>
            <a:pPr marL="1440000" marR="0" lvl="3" indent="-288000" algn="l" defTabSz="914400" rtl="0" eaLnBrk="1" fontAlgn="auto" latinLnBrk="0" hangingPunct="1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Noto Sans" panose="020B0502040504020204" pitchFamily="34" charset="0"/>
              <a:buChar char="‒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Nivå fyra</a:t>
            </a:r>
          </a:p>
          <a:p>
            <a:pPr marL="1800000" marR="0" lvl="4" indent="-288000" algn="l" defTabSz="914400" rtl="0" eaLnBrk="1" fontAlgn="auto" latinLnBrk="0" hangingPunct="1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Noto Sans" panose="020B0502040504020204" pitchFamily="34" charset="0"/>
              <a:buChar char="‒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Nivå fem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D1C0627-B6A2-4CE6-BC0A-BACFBFF968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29258" y="6356350"/>
            <a:ext cx="933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A385F0E0-33B8-4837-BBDF-812092BC3B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6045" y="6356350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5559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687" r:id="rId2"/>
    <p:sldLayoutId id="2147483712" r:id="rId3"/>
    <p:sldLayoutId id="2147483690" r:id="rId4"/>
    <p:sldLayoutId id="2147483689" r:id="rId5"/>
    <p:sldLayoutId id="2147483669" r:id="rId6"/>
    <p:sldLayoutId id="2147483670" r:id="rId7"/>
    <p:sldLayoutId id="2147483671" r:id="rId8"/>
    <p:sldLayoutId id="2147483674" r:id="rId9"/>
    <p:sldLayoutId id="2147483672" r:id="rId10"/>
    <p:sldLayoutId id="2147483673" r:id="rId11"/>
    <p:sldLayoutId id="2147483713" r:id="rId12"/>
    <p:sldLayoutId id="214748371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2" r:id="rId19"/>
    <p:sldLayoutId id="2147483710" r:id="rId20"/>
    <p:sldLayoutId id="2147483708" r:id="rId21"/>
    <p:sldLayoutId id="2147483709" r:id="rId22"/>
    <p:sldLayoutId id="2147483715" r:id="rId23"/>
    <p:sldLayoutId id="2147483716" r:id="rId24"/>
    <p:sldLayoutId id="2147483717" r:id="rId25"/>
    <p:sldLayoutId id="2147483718" r:id="rId26"/>
    <p:sldLayoutId id="2147483719" r:id="rId27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88000" marR="0" indent="-288000" algn="l" defTabSz="914400" rtl="0" eaLnBrk="1" fontAlgn="auto" latinLnBrk="0" hangingPunct="1">
        <a:lnSpc>
          <a:spcPct val="11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200" kern="1200">
          <a:solidFill>
            <a:schemeClr val="tx1"/>
          </a:solidFill>
          <a:latin typeface="+mn-lt"/>
          <a:ea typeface="Noto Sans" panose="020B0502040504020204" pitchFamily="34" charset="0"/>
          <a:cs typeface="Noto Sans" panose="020B0502040504020204" pitchFamily="34" charset="0"/>
        </a:defRPr>
      </a:lvl1pPr>
      <a:lvl2pPr marL="684000" marR="0" indent="-288000" algn="l" defTabSz="914400" rtl="0" eaLnBrk="1" fontAlgn="auto" latinLnBrk="0" hangingPunct="1">
        <a:lnSpc>
          <a:spcPct val="110000"/>
        </a:lnSpc>
        <a:spcBef>
          <a:spcPts val="500"/>
        </a:spcBef>
        <a:spcAft>
          <a:spcPts val="0"/>
        </a:spcAft>
        <a:buClrTx/>
        <a:buSzTx/>
        <a:buFont typeface="Noto Sans" panose="020B0502040504020204" pitchFamily="34" charset="0"/>
        <a:buChar char="‒"/>
        <a:tabLst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080000" marR="0" indent="-288000" algn="l" defTabSz="914400" rtl="0" eaLnBrk="1" fontAlgn="auto" latinLnBrk="0" hangingPunct="1">
        <a:lnSpc>
          <a:spcPct val="110000"/>
        </a:lnSpc>
        <a:spcBef>
          <a:spcPts val="500"/>
        </a:spcBef>
        <a:spcAft>
          <a:spcPts val="0"/>
        </a:spcAft>
        <a:buClrTx/>
        <a:buSzTx/>
        <a:buFont typeface="Noto Sans" panose="020B0502040504020204" pitchFamily="34" charset="0"/>
        <a:buChar char="‒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440000" marR="0" indent="-288000" algn="l" defTabSz="914400" rtl="0" eaLnBrk="1" fontAlgn="auto" latinLnBrk="0" hangingPunct="1">
        <a:lnSpc>
          <a:spcPct val="110000"/>
        </a:lnSpc>
        <a:spcBef>
          <a:spcPts val="500"/>
        </a:spcBef>
        <a:spcAft>
          <a:spcPts val="0"/>
        </a:spcAft>
        <a:buClrTx/>
        <a:buSzTx/>
        <a:buFont typeface="Noto Sans" panose="020B0502040504020204" pitchFamily="34" charset="0"/>
        <a:buChar char="‒"/>
        <a:tabLst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00000" marR="0" indent="-288000" algn="l" defTabSz="914400" rtl="0" eaLnBrk="1" fontAlgn="auto" latinLnBrk="0" hangingPunct="1">
        <a:lnSpc>
          <a:spcPct val="110000"/>
        </a:lnSpc>
        <a:spcBef>
          <a:spcPts val="500"/>
        </a:spcBef>
        <a:spcAft>
          <a:spcPts val="0"/>
        </a:spcAft>
        <a:buClrTx/>
        <a:buSzTx/>
        <a:buFont typeface="Noto Sans" panose="020B0502040504020204" pitchFamily="34" charset="0"/>
        <a:buChar char="‒"/>
        <a:tabLst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9" orient="horz" pos="3917">
          <p15:clr>
            <a:srgbClr val="F26B43"/>
          </p15:clr>
        </p15:guide>
        <p15:guide id="10" pos="4021">
          <p15:clr>
            <a:srgbClr val="F26B43"/>
          </p15:clr>
        </p15:guide>
        <p15:guide id="11" pos="3659">
          <p15:clr>
            <a:srgbClr val="F26B43"/>
          </p15:clr>
        </p15:guide>
        <p15:guide id="12" orient="horz" pos="391">
          <p15:clr>
            <a:srgbClr val="F26B43"/>
          </p15:clr>
        </p15:guide>
        <p15:guide id="13" pos="393" userDrawn="1">
          <p15:clr>
            <a:srgbClr val="F26B43"/>
          </p15:clr>
        </p15:guide>
        <p15:guide id="14" pos="7287">
          <p15:clr>
            <a:srgbClr val="F26B43"/>
          </p15:clr>
        </p15:guide>
        <p15:guide id="15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4.sv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4.sv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unskapsguiden.se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28BBB1F7-892E-4246-9452-C54E64D15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9720000" cy="1080000"/>
          </a:xfrm>
        </p:spPr>
        <p:txBody>
          <a:bodyPr/>
          <a:lstStyle/>
          <a:p>
            <a:r>
              <a:rPr lang="sv-SE" dirty="0"/>
              <a:t>Till dig som ska leda ett möte om barn med frihetsberövade föräldrar</a:t>
            </a:r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1B7F75B7-6706-4FE2-BBE9-F1477B2A07D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044" y="1634400"/>
            <a:ext cx="10070425" cy="4516858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1000"/>
              </a:spcBef>
              <a:buSzTx/>
            </a:pPr>
            <a:r>
              <a:rPr lang="sv-SE" sz="2200" dirty="0"/>
              <a:t>Den här presentationen kan du använda för arbetsgrupper inom socialtjänstens myndighetsutövning och öppenvård. Syftet med presentationen är att:</a:t>
            </a:r>
          </a:p>
          <a:p>
            <a:pPr marL="271463" indent="-271463">
              <a:spcBef>
                <a:spcPts val="1000"/>
              </a:spcBef>
              <a:buSzTx/>
              <a:buFont typeface="Arial" panose="020B0604020202020204" pitchFamily="34" charset="0"/>
              <a:buChar char="•"/>
            </a:pPr>
            <a:r>
              <a:rPr lang="sv-SE" sz="2200" dirty="0"/>
              <a:t>ge grundläggande kunskaper om barn till frihetsberövade föräldrar </a:t>
            </a:r>
          </a:p>
          <a:p>
            <a:pPr marL="271463" indent="-271463">
              <a:spcBef>
                <a:spcPts val="1000"/>
              </a:spcBef>
              <a:buSzTx/>
              <a:buFont typeface="Arial" panose="020B0604020202020204" pitchFamily="34" charset="0"/>
              <a:buChar char="•"/>
            </a:pPr>
            <a:r>
              <a:rPr lang="sv-SE" sz="2200" dirty="0"/>
              <a:t>inspirera till diskussion och lärande i arbetsgruppen</a:t>
            </a:r>
          </a:p>
          <a:p>
            <a:r>
              <a:rPr lang="sv-SE" sz="2200" b="1" dirty="0"/>
              <a:t>Förslag på tillvägagångssätt:</a:t>
            </a:r>
            <a:br>
              <a:rPr lang="sv-SE" b="1" dirty="0">
                <a:solidFill>
                  <a:srgbClr val="000000"/>
                </a:solidFill>
                <a:ea typeface="Times New Roman" panose="02020603050405020304" pitchFamily="18" charset="0"/>
              </a:rPr>
            </a:br>
            <a:br>
              <a:rPr lang="sv-SE" sz="2200" dirty="0"/>
            </a:br>
            <a:r>
              <a:rPr lang="sv-SE" sz="2200" dirty="0"/>
              <a:t>1. Be arbetsgruppen att inför mötet läsa igenom temat Barn med frihetsberövade föräldrar på Kunskapsguiden.se.</a:t>
            </a:r>
          </a:p>
          <a:p>
            <a:r>
              <a:rPr lang="sv-SE" sz="2200" dirty="0"/>
              <a:t>2. Gå igenom denna </a:t>
            </a:r>
            <a:r>
              <a:rPr lang="sv-SE" sz="2200" dirty="0" err="1"/>
              <a:t>ppt</a:t>
            </a:r>
            <a:r>
              <a:rPr lang="sv-SE" sz="2200" dirty="0"/>
              <a:t>, som sammanfattar innehållet på Kunskapsguiden.</a:t>
            </a:r>
            <a:br>
              <a:rPr lang="sv-SE" sz="2200" dirty="0"/>
            </a:br>
            <a:br>
              <a:rPr lang="sv-SE" sz="2200" dirty="0"/>
            </a:br>
            <a:r>
              <a:rPr lang="sv-SE" sz="2200" dirty="0"/>
              <a:t>3. Reflektera över vad ni har läst och hur ni kan utveckla ert arbete med målgruppen. Utgå från dialogmaterialet (bild 14-16). </a:t>
            </a:r>
          </a:p>
        </p:txBody>
      </p:sp>
    </p:spTree>
    <p:extLst>
      <p:ext uri="{BB962C8B-B14F-4D97-AF65-F5344CB8AC3E}">
        <p14:creationId xmlns:p14="http://schemas.microsoft.com/office/powerpoint/2010/main" val="962949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39390151-9846-4E14-947E-0057C9076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59761" y="-1"/>
            <a:ext cx="413223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 descr="Paragraftecken ikon">
            <a:extLst>
              <a:ext uri="{FF2B5EF4-FFF2-40B4-BE49-F238E27FC236}">
                <a16:creationId xmlns:a16="http://schemas.microsoft.com/office/drawing/2014/main" id="{346C391E-7F07-44D8-A4BC-24AAF9C416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4767" y="2650022"/>
            <a:ext cx="818993" cy="1557955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D0513E1F-EE88-4AE1-82CC-CB474D4BE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10" y="627063"/>
            <a:ext cx="6049661" cy="1080000"/>
          </a:xfrm>
        </p:spPr>
        <p:txBody>
          <a:bodyPr/>
          <a:lstStyle/>
          <a:p>
            <a:r>
              <a:rPr lang="sv-SE" dirty="0"/>
              <a:t>Samarbeta med Kriminalvården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400FBCE-362E-41B1-9CCE-270DB5CC7E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410" y="1707063"/>
            <a:ext cx="6840000" cy="3827937"/>
          </a:xfrm>
        </p:spPr>
        <p:txBody>
          <a:bodyPr>
            <a:normAutofit fontScale="92500"/>
          </a:bodyPr>
          <a:lstStyle/>
          <a:p>
            <a:pPr marL="271463" indent="-271463"/>
            <a:r>
              <a:rPr lang="sv-SE" dirty="0"/>
              <a:t>Kriminalvården ger stöd till barn och föräldrar</a:t>
            </a:r>
          </a:p>
          <a:p>
            <a:pPr marL="271463" indent="-271463"/>
            <a:r>
              <a:rPr lang="sv-SE" dirty="0"/>
              <a:t>Socialtjänst, föräldrar och Kriminalvård samarbetar inför barns besök på häkte eller anstalt</a:t>
            </a:r>
          </a:p>
          <a:p>
            <a:pPr marL="271463" indent="-271463"/>
            <a:r>
              <a:rPr lang="sv-SE" dirty="0"/>
              <a:t>Barnet behöver förberedas inför ett besök</a:t>
            </a:r>
          </a:p>
          <a:p>
            <a:pPr marL="271463" indent="-271463"/>
            <a:r>
              <a:rPr lang="sv-SE" dirty="0"/>
              <a:t>Det finns olika sätt att hålla kontakt</a:t>
            </a:r>
          </a:p>
          <a:p>
            <a:pPr marL="271463" indent="-271463"/>
            <a:r>
              <a:rPr lang="sv-SE" dirty="0"/>
              <a:t>Om ett spädbarn ska medfölja förälder på anstalt fattar Kriminalvårdens beslut. Barnets behov, förälderns förmåga och anstaltens förutsättningar avgör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23BDD710-E630-4285-8CE3-51CD59903CC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50" r="8803"/>
          <a:stretch/>
        </p:blipFill>
        <p:spPr>
          <a:xfrm>
            <a:off x="7704428" y="0"/>
            <a:ext cx="5528972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03107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Paragraftecken ikon">
            <a:extLst>
              <a:ext uri="{FF2B5EF4-FFF2-40B4-BE49-F238E27FC236}">
                <a16:creationId xmlns:a16="http://schemas.microsoft.com/office/drawing/2014/main" id="{346C391E-7F07-44D8-A4BC-24AAF9C416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4767" y="2650022"/>
            <a:ext cx="818993" cy="1557955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D0513E1F-EE88-4AE1-82CC-CB474D4BE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366463"/>
            <a:ext cx="6049661" cy="1080000"/>
          </a:xfrm>
        </p:spPr>
        <p:txBody>
          <a:bodyPr>
            <a:normAutofit fontScale="90000"/>
          </a:bodyPr>
          <a:lstStyle/>
          <a:p>
            <a:r>
              <a:rPr lang="sv-SE" dirty="0"/>
              <a:t>Civilsamhällesorganisationer ger stöd när någon i familjen är frihetsberövad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400FBCE-362E-41B1-9CCE-270DB5CC7E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0" y="1744177"/>
            <a:ext cx="5715000" cy="4464118"/>
          </a:xfrm>
        </p:spPr>
        <p:txBody>
          <a:bodyPr>
            <a:normAutofit fontScale="92500" lnSpcReduction="20000"/>
          </a:bodyPr>
          <a:lstStyle/>
          <a:p>
            <a:pPr marL="271463" indent="-271463"/>
            <a:r>
              <a:rPr lang="sv-SE" dirty="0"/>
              <a:t>Många kommuner saknar kunskap och särskilda insatser till barn med frihetsberövade föräldrar</a:t>
            </a:r>
          </a:p>
          <a:p>
            <a:pPr marL="271463" indent="-271463"/>
            <a:r>
              <a:rPr lang="sv-SE" dirty="0"/>
              <a:t>Organisationerna har kunskap och erfarenhet</a:t>
            </a:r>
          </a:p>
          <a:p>
            <a:pPr marL="271463" indent="-271463"/>
            <a:r>
              <a:rPr lang="sv-SE" dirty="0"/>
              <a:t>Här ges möjlighet till kontakt med andra i samma situation </a:t>
            </a:r>
          </a:p>
          <a:p>
            <a:pPr marL="271463" indent="-271463"/>
            <a:r>
              <a:rPr lang="sv-SE" dirty="0"/>
              <a:t>Här finns kunskap om den specifika situationen att ha en frihetsberövad familjemedlem</a:t>
            </a:r>
          </a:p>
          <a:p>
            <a:pPr marL="271463" indent="-271463"/>
            <a:r>
              <a:rPr lang="sv-SE" dirty="0"/>
              <a:t>Organisationerna erbjuder socialtjänsten rådgivning och vägledning</a:t>
            </a:r>
          </a:p>
          <a:p>
            <a:pPr marL="271463" indent="-271463"/>
            <a:r>
              <a:rPr lang="sv-SE" dirty="0"/>
              <a:t>Kontakta din lokala organisation!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C7380CE1-E1F5-4F33-983D-29E476006D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49" t="1" r="5495" b="1"/>
          <a:stretch/>
        </p:blipFill>
        <p:spPr>
          <a:xfrm>
            <a:off x="0" y="0"/>
            <a:ext cx="5715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286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D16A71A-8640-4535-B47E-68B8AE4B2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-465574"/>
            <a:ext cx="8968770" cy="2520000"/>
          </a:xfrm>
        </p:spPr>
        <p:txBody>
          <a:bodyPr/>
          <a:lstStyle/>
          <a:p>
            <a:r>
              <a:rPr lang="sv-SE" dirty="0"/>
              <a:t>Dialogmaterial för arbetsgruppen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2C2242F-C485-41C0-B58A-2986EE3C19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7200" y="2239766"/>
            <a:ext cx="9000000" cy="4061022"/>
          </a:xfrm>
        </p:spPr>
        <p:txBody>
          <a:bodyPr>
            <a:normAutofit/>
          </a:bodyPr>
          <a:lstStyle/>
          <a:p>
            <a:r>
              <a:rPr lang="sv-SE" sz="2000" dirty="0"/>
              <a:t>Följande frågeställningar riktar sig till er som ibland möter familjer där en förälder eller annan familjemedlem blivit frihetsberövad.</a:t>
            </a:r>
          </a:p>
          <a:p>
            <a:r>
              <a:rPr lang="sv-SE" sz="2000" dirty="0"/>
              <a:t>Inför diskussionen är det bra om ni har läst temat Barn med frihetsberövade föräldrar på Kunskapsguiden.</a:t>
            </a:r>
          </a:p>
          <a:p>
            <a:r>
              <a:rPr lang="sv-SE" sz="2000" dirty="0"/>
              <a:t>Frågorna syftar till att fördjupa era kunskaper samt stimulera till samtal om hur ni på er arbetsplats kan utveckla ert arbete med barn och familjer där någon blivit frihetsberövad. </a:t>
            </a:r>
          </a:p>
          <a:p>
            <a:endParaRPr lang="sv-SE" sz="2200" dirty="0"/>
          </a:p>
          <a:p>
            <a:r>
              <a:rPr lang="sv-SE" sz="2200" b="1" dirty="0"/>
              <a:t>kunskapsguiden.</a:t>
            </a:r>
            <a:r>
              <a:rPr lang="sv-SE" sz="2200" b="1"/>
              <a:t>se/</a:t>
            </a:r>
            <a:endParaRPr lang="sv-SE" sz="2200" b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6355458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5B631B-E4D8-2AED-CBAA-F0F02313B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5D6E8265-7516-3CDB-7E37-B60B79B539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12778" y="31143"/>
            <a:ext cx="786938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738976A-ABDF-9975-4C99-971736BEB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Förslag på process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6B4BB16-92DF-911C-6E96-5C5F22CF38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72114" y="540000"/>
            <a:ext cx="6096000" cy="5678238"/>
          </a:xfrm>
        </p:spPr>
        <p:txBody>
          <a:bodyPr/>
          <a:lstStyle/>
          <a:p>
            <a:r>
              <a:rPr lang="en-GB" dirty="0"/>
              <a:t>Välj vilken eller vilka frågor som är relevanta för er.</a:t>
            </a:r>
          </a:p>
          <a:p>
            <a:r>
              <a:rPr lang="en-GB" dirty="0"/>
              <a:t>Inled med att var och en tänker själv en stund. (2 min)</a:t>
            </a:r>
          </a:p>
          <a:p>
            <a:r>
              <a:rPr lang="en-GB" dirty="0"/>
              <a:t>Diskutera era tankar två och två (4 min)</a:t>
            </a:r>
          </a:p>
          <a:p>
            <a:r>
              <a:rPr lang="en-GB" dirty="0"/>
              <a:t>Dela något </a:t>
            </a:r>
            <a:r>
              <a:rPr lang="sv-SE" dirty="0"/>
              <a:t>från</a:t>
            </a:r>
            <a:r>
              <a:rPr lang="en-GB" dirty="0"/>
              <a:t> varje par i stor grupp (2min/par)</a:t>
            </a:r>
          </a:p>
          <a:p>
            <a:r>
              <a:rPr lang="en-GB" dirty="0"/>
              <a:t>Dokumentera </a:t>
            </a:r>
          </a:p>
        </p:txBody>
      </p:sp>
    </p:spTree>
    <p:extLst>
      <p:ext uri="{BB962C8B-B14F-4D97-AF65-F5344CB8AC3E}">
        <p14:creationId xmlns:p14="http://schemas.microsoft.com/office/powerpoint/2010/main" val="31706443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00769CD-2E59-4A28-B055-DB5F23E86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096000" cy="6857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8" name="Rektangel: rundade hörn 7">
            <a:extLst>
              <a:ext uri="{FF2B5EF4-FFF2-40B4-BE49-F238E27FC236}">
                <a16:creationId xmlns:a16="http://schemas.microsoft.com/office/drawing/2014/main" id="{C1FD47B6-FECE-46A3-8711-124BD19F7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5746" y="2520000"/>
            <a:ext cx="1584000" cy="468000"/>
          </a:xfrm>
          <a:prstGeom prst="roundRect">
            <a:avLst>
              <a:gd name="adj" fmla="val 50000"/>
            </a:avLst>
          </a:prstGeom>
          <a:solidFill>
            <a:srgbClr val="EB80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92624FF1-6D87-4051-9161-EFECAE828A25}"/>
              </a:ext>
            </a:extLst>
          </p:cNvPr>
          <p:cNvSpPr txBox="1"/>
          <p:nvPr/>
        </p:nvSpPr>
        <p:spPr>
          <a:xfrm>
            <a:off x="732768" y="2557113"/>
            <a:ext cx="13099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200" b="1" dirty="0">
                <a:solidFill>
                  <a:schemeClr val="bg1"/>
                </a:solidFill>
              </a:rPr>
              <a:t>Fråga 1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04CF7CA-5F4E-491A-986D-C58711471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746" y="3052088"/>
            <a:ext cx="5054139" cy="1080000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Kunskap om målgruppen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4D42176-1A61-4CF6-91EA-97DF7CAC148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42115" y="2409666"/>
            <a:ext cx="5054139" cy="2973992"/>
          </a:xfrm>
        </p:spPr>
        <p:txBody>
          <a:bodyPr>
            <a:normAutofit lnSpcReduction="10000"/>
          </a:bodyPr>
          <a:lstStyle/>
          <a:p>
            <a:pPr lvl="0"/>
            <a:r>
              <a:rPr lang="sv-SE" dirty="0"/>
              <a:t>Vad var ny kunskap för dig som du kommer kunna tillämpa i mötet med barn med frihetsberövade föräldrar?</a:t>
            </a:r>
          </a:p>
          <a:p>
            <a:pPr lvl="0"/>
            <a:r>
              <a:rPr lang="sv-SE" dirty="0"/>
              <a:t>Vilken kunskap skulle du behöva fördjupa för att du ska vara ännu bättre rustad för arbete med målgruppen?</a:t>
            </a:r>
          </a:p>
        </p:txBody>
      </p:sp>
    </p:spTree>
    <p:extLst>
      <p:ext uri="{BB962C8B-B14F-4D97-AF65-F5344CB8AC3E}">
        <p14:creationId xmlns:p14="http://schemas.microsoft.com/office/powerpoint/2010/main" val="12825496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00769CD-2E59-4A28-B055-DB5F23E86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096000" cy="6857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04CF7CA-5F4E-491A-986D-C58711471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745" y="3052088"/>
            <a:ext cx="5311759" cy="468001"/>
          </a:xfrm>
        </p:spPr>
        <p:txBody>
          <a:bodyPr>
            <a:normAutofit fontScale="90000"/>
          </a:bodyPr>
          <a:lstStyle/>
          <a:p>
            <a:r>
              <a:rPr lang="sv-SE" dirty="0">
                <a:solidFill>
                  <a:schemeClr val="bg1"/>
                </a:solidFill>
              </a:rPr>
              <a:t>Samverkan med andra aktörer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4D42176-1A61-4CF6-91EA-97DF7CAC148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42115" y="2155326"/>
            <a:ext cx="5054139" cy="2547346"/>
          </a:xfrm>
        </p:spPr>
        <p:txBody>
          <a:bodyPr>
            <a:normAutofit lnSpcReduction="10000"/>
          </a:bodyPr>
          <a:lstStyle/>
          <a:p>
            <a:pPr lvl="0"/>
            <a:r>
              <a:rPr lang="sv-SE" dirty="0"/>
              <a:t>Vilka andra aktörer kan stötta familjerna i vårt område? </a:t>
            </a:r>
          </a:p>
          <a:p>
            <a:pPr lvl="0"/>
            <a:r>
              <a:rPr lang="sv-SE" dirty="0"/>
              <a:t>Hur hjälper vi familjer till kontakt med dessa? </a:t>
            </a:r>
          </a:p>
          <a:p>
            <a:pPr lvl="0"/>
            <a:r>
              <a:rPr lang="sv-SE" dirty="0"/>
              <a:t>Vilken samverkan kan vi behöva utveckla?</a:t>
            </a:r>
          </a:p>
          <a:p>
            <a:endParaRPr lang="sv-SE" dirty="0"/>
          </a:p>
        </p:txBody>
      </p:sp>
      <p:sp>
        <p:nvSpPr>
          <p:cNvPr id="7" name="Rektangel: rundade hörn 6">
            <a:extLst>
              <a:ext uri="{FF2B5EF4-FFF2-40B4-BE49-F238E27FC236}">
                <a16:creationId xmlns:a16="http://schemas.microsoft.com/office/drawing/2014/main" id="{BD5034C1-07E1-48D9-9126-1CEFAB0D9D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5746" y="2520000"/>
            <a:ext cx="1584000" cy="468000"/>
          </a:xfrm>
          <a:prstGeom prst="roundRect">
            <a:avLst>
              <a:gd name="adj" fmla="val 50000"/>
            </a:avLst>
          </a:prstGeom>
          <a:solidFill>
            <a:srgbClr val="EB80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F7ADA120-5006-4F83-B3E5-14B4EDCBFBB1}"/>
              </a:ext>
            </a:extLst>
          </p:cNvPr>
          <p:cNvSpPr txBox="1"/>
          <p:nvPr/>
        </p:nvSpPr>
        <p:spPr>
          <a:xfrm>
            <a:off x="732768" y="2557113"/>
            <a:ext cx="13099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200" b="1" dirty="0">
                <a:solidFill>
                  <a:schemeClr val="bg1"/>
                </a:solidFill>
              </a:rPr>
              <a:t>Fråga 2</a:t>
            </a:r>
          </a:p>
        </p:txBody>
      </p:sp>
    </p:spTree>
    <p:extLst>
      <p:ext uri="{BB962C8B-B14F-4D97-AF65-F5344CB8AC3E}">
        <p14:creationId xmlns:p14="http://schemas.microsoft.com/office/powerpoint/2010/main" val="35696539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00769CD-2E59-4A28-B055-DB5F23E86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096000" cy="6857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04CF7CA-5F4E-491A-986D-C58711471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746" y="3052800"/>
            <a:ext cx="5500254" cy="468000"/>
          </a:xfrm>
        </p:spPr>
        <p:txBody>
          <a:bodyPr>
            <a:normAutofit fontScale="90000"/>
          </a:bodyPr>
          <a:lstStyle/>
          <a:p>
            <a:r>
              <a:rPr lang="sv-SE" dirty="0">
                <a:solidFill>
                  <a:schemeClr val="bg1"/>
                </a:solidFill>
              </a:rPr>
              <a:t>Nästa steg i vårt arbete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4D42176-1A61-4CF6-91EA-97DF7CAC148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42115" y="1783330"/>
            <a:ext cx="5054139" cy="3759337"/>
          </a:xfrm>
        </p:spPr>
        <p:txBody>
          <a:bodyPr/>
          <a:lstStyle/>
          <a:p>
            <a:pPr lvl="0"/>
            <a:r>
              <a:rPr lang="sv-SE" dirty="0"/>
              <a:t>Vilket eget stödmaterial behöver vi ta fram för arbetet med målgruppen? T. ex. kontaktlistor, lokal rutin, formulera arbetssätt.</a:t>
            </a:r>
          </a:p>
          <a:p>
            <a:pPr lvl="0"/>
            <a:r>
              <a:rPr lang="sv-SE" dirty="0"/>
              <a:t>- Vad kan vi börja med?</a:t>
            </a:r>
            <a:br>
              <a:rPr lang="sv-SE" dirty="0"/>
            </a:br>
            <a:r>
              <a:rPr lang="sv-SE" dirty="0"/>
              <a:t>- Vem ansvarar? </a:t>
            </a:r>
            <a:br>
              <a:rPr lang="sv-SE" dirty="0"/>
            </a:br>
            <a:r>
              <a:rPr lang="sv-SE" dirty="0"/>
              <a:t>- När följer vi upp och tar nästa steg?</a:t>
            </a:r>
          </a:p>
        </p:txBody>
      </p:sp>
      <p:sp>
        <p:nvSpPr>
          <p:cNvPr id="6" name="Rektangel: rundade hörn 5">
            <a:extLst>
              <a:ext uri="{FF2B5EF4-FFF2-40B4-BE49-F238E27FC236}">
                <a16:creationId xmlns:a16="http://schemas.microsoft.com/office/drawing/2014/main" id="{4A93C284-B583-4801-AE7C-57D7F248A5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5746" y="2520000"/>
            <a:ext cx="1584000" cy="468000"/>
          </a:xfrm>
          <a:prstGeom prst="roundRect">
            <a:avLst>
              <a:gd name="adj" fmla="val 50000"/>
            </a:avLst>
          </a:prstGeom>
          <a:solidFill>
            <a:srgbClr val="EB80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1B6BCDF2-8994-466F-9E4D-4EBE98A2937A}"/>
              </a:ext>
            </a:extLst>
          </p:cNvPr>
          <p:cNvSpPr txBox="1"/>
          <p:nvPr/>
        </p:nvSpPr>
        <p:spPr>
          <a:xfrm>
            <a:off x="732768" y="2557113"/>
            <a:ext cx="13099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200" b="1" dirty="0">
                <a:solidFill>
                  <a:schemeClr val="bg1"/>
                </a:solidFill>
              </a:rPr>
              <a:t>Fråga 3</a:t>
            </a:r>
          </a:p>
        </p:txBody>
      </p:sp>
    </p:spTree>
    <p:extLst>
      <p:ext uri="{BB962C8B-B14F-4D97-AF65-F5344CB8AC3E}">
        <p14:creationId xmlns:p14="http://schemas.microsoft.com/office/powerpoint/2010/main" val="18599454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latshållare för bild 11" descr="En flicka tittar rakt in i kameran. I en sjukhussäng bakom henne ligger hennes pappa och en sjuksköterska sitter på sängkanten.">
            <a:extLst>
              <a:ext uri="{FF2B5EF4-FFF2-40B4-BE49-F238E27FC236}">
                <a16:creationId xmlns:a16="http://schemas.microsoft.com/office/drawing/2014/main" id="{DC612226-4EA7-4436-BC50-92640BC389B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338851" y="-1"/>
            <a:ext cx="12192000" cy="6857999"/>
          </a:xfr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A305010-7DB9-4BC3-954A-9066436A2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639" y="244955"/>
            <a:ext cx="9720000" cy="1080000"/>
          </a:xfrm>
        </p:spPr>
        <p:txBody>
          <a:bodyPr>
            <a:normAutofit/>
          </a:bodyPr>
          <a:lstStyle/>
          <a:p>
            <a:r>
              <a:rPr lang="sv-SE" sz="5400" dirty="0">
                <a:solidFill>
                  <a:schemeClr val="bg1"/>
                </a:solidFill>
              </a:rPr>
              <a:t>Ser du mig? </a:t>
            </a:r>
          </a:p>
        </p:txBody>
      </p:sp>
      <p:pic>
        <p:nvPicPr>
          <p:cNvPr id="5" name="Bild 5" descr="Socialstyrelsen logotyp" hidden="1">
            <a:extLst>
              <a:ext uri="{FF2B5EF4-FFF2-40B4-BE49-F238E27FC236}">
                <a16:creationId xmlns:a16="http://schemas.microsoft.com/office/drawing/2014/main" id="{D290C450-BE22-4F55-97D8-1EEACCE759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8490" y="620713"/>
            <a:ext cx="2438400" cy="524075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D7E15124-44BD-4CDC-B843-7A9680621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71999" y="0"/>
            <a:ext cx="5220000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8" name="Underrubrik 16">
            <a:extLst>
              <a:ext uri="{FF2B5EF4-FFF2-40B4-BE49-F238E27FC236}">
                <a16:creationId xmlns:a16="http://schemas.microsoft.com/office/drawing/2014/main" id="{C849866B-C052-4559-B19F-9E8F12FFD7D6}"/>
              </a:ext>
            </a:extLst>
          </p:cNvPr>
          <p:cNvSpPr txBox="1">
            <a:spLocks/>
          </p:cNvSpPr>
          <p:nvPr/>
        </p:nvSpPr>
        <p:spPr>
          <a:xfrm>
            <a:off x="7171362" y="244956"/>
            <a:ext cx="4695289" cy="5647844"/>
          </a:xfrm>
          <a:prstGeom prst="rect">
            <a:avLst/>
          </a:prstGeom>
        </p:spPr>
        <p:txBody>
          <a:bodyPr lIns="0" tIns="72000" rIns="0" bIns="0"/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Noto Sans" panose="020B0502040504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Noto Sans" panose="020B0502040504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Noto Sans" panose="020B0502040504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Noto Sans" panose="020B0502040504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2400" dirty="0">
                <a:solidFill>
                  <a:schemeClr val="accent2"/>
                </a:solidFill>
              </a:rPr>
              <a:t>Många barn ser sin förälder gå igenom svårigheter på nära håll. </a:t>
            </a:r>
          </a:p>
          <a:p>
            <a:pPr marL="0" indent="0">
              <a:buNone/>
            </a:pPr>
            <a:r>
              <a:rPr lang="sv-SE" sz="2400" dirty="0">
                <a:solidFill>
                  <a:schemeClr val="accent2"/>
                </a:solidFill>
              </a:rPr>
              <a:t>Alltför ofta lämnas de ensamma med oro, ansvar och frågor, trots att de har rätt till stöd. </a:t>
            </a:r>
          </a:p>
          <a:p>
            <a:pPr marL="0" indent="0">
              <a:buNone/>
            </a:pPr>
            <a:r>
              <a:rPr lang="sv-SE" sz="2400" dirty="0">
                <a:solidFill>
                  <a:schemeClr val="accent2"/>
                </a:solidFill>
              </a:rPr>
              <a:t>Vi behöver bli fler som uppmärksammar barnen. </a:t>
            </a:r>
          </a:p>
          <a:p>
            <a:pPr marL="0" indent="0">
              <a:buNone/>
            </a:pPr>
            <a:r>
              <a:rPr lang="sv-SE" sz="2400" dirty="0">
                <a:solidFill>
                  <a:schemeClr val="accent2"/>
                </a:solidFill>
              </a:rPr>
              <a:t>Hur gör du?</a:t>
            </a:r>
          </a:p>
          <a:p>
            <a:pPr marL="0" indent="0">
              <a:buNone/>
            </a:pPr>
            <a:endParaRPr lang="sv-SE" sz="24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sv-SE" sz="2400" b="1" dirty="0">
              <a:solidFill>
                <a:schemeClr val="bg1"/>
              </a:solidFill>
            </a:endParaRPr>
          </a:p>
        </p:txBody>
      </p:sp>
      <p:sp>
        <p:nvSpPr>
          <p:cNvPr id="6" name="Platshållare för text 3">
            <a:extLst>
              <a:ext uri="{FF2B5EF4-FFF2-40B4-BE49-F238E27FC236}">
                <a16:creationId xmlns:a16="http://schemas.microsoft.com/office/drawing/2014/main" id="{5B2EB068-A6F9-4993-BF09-841DC8F75FC7}"/>
              </a:ext>
            </a:extLst>
          </p:cNvPr>
          <p:cNvSpPr txBox="1">
            <a:spLocks/>
          </p:cNvSpPr>
          <p:nvPr/>
        </p:nvSpPr>
        <p:spPr>
          <a:xfrm>
            <a:off x="637199" y="5892800"/>
            <a:ext cx="5220000" cy="360000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Noto Sans" panose="020B0502040504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Noto Sans" panose="020B0502040504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Noto Sans" panose="020B0502040504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Noto Sans" panose="020B0502040504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1600" dirty="0">
                <a:solidFill>
                  <a:schemeClr val="bg1"/>
                </a:solidFill>
              </a:rPr>
              <a:t>Socialstyrelsen, mars 2024</a:t>
            </a:r>
          </a:p>
        </p:txBody>
      </p:sp>
    </p:spTree>
    <p:extLst>
      <p:ext uri="{BB962C8B-B14F-4D97-AF65-F5344CB8AC3E}">
        <p14:creationId xmlns:p14="http://schemas.microsoft.com/office/powerpoint/2010/main" val="20625092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latshållare för bild 10" descr="Flicka som leker med en sjuksköterska">
            <a:extLst>
              <a:ext uri="{FF2B5EF4-FFF2-40B4-BE49-F238E27FC236}">
                <a16:creationId xmlns:a16="http://schemas.microsoft.com/office/drawing/2014/main" id="{0AF2BEAB-0E8C-41C7-AD6E-07BBD1B1B1D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CD41477E-450B-494E-AB1C-94CC06DDC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990600"/>
            <a:ext cx="12192000" cy="5867399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80000">
                <a:schemeClr val="tx1">
                  <a:alpha val="4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6" name="Bild 5" descr="Socialstyrelsen logotyp">
            <a:extLst>
              <a:ext uri="{FF2B5EF4-FFF2-40B4-BE49-F238E27FC236}">
                <a16:creationId xmlns:a16="http://schemas.microsoft.com/office/drawing/2014/main" id="{315C438D-885B-47A7-B548-FCA9831033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76800" y="5710238"/>
            <a:ext cx="2438400" cy="524075"/>
          </a:xfrm>
          <a:prstGeom prst="rect">
            <a:avLst/>
          </a:prstGeom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6A36E32C-B2D3-4650-8C19-E65D47C25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4544" y="3621392"/>
            <a:ext cx="5382912" cy="1080000"/>
          </a:xfrm>
        </p:spPr>
        <p:txBody>
          <a:bodyPr/>
          <a:lstStyle/>
          <a:p>
            <a:pPr algn="ctr"/>
            <a:r>
              <a:rPr lang="sv-SE" sz="4400" dirty="0">
                <a:solidFill>
                  <a:schemeClr val="bg1"/>
                </a:solidFill>
              </a:rPr>
              <a:t>Tack!</a:t>
            </a:r>
          </a:p>
        </p:txBody>
      </p:sp>
      <p:sp>
        <p:nvSpPr>
          <p:cNvPr id="12" name="Underrubrik 5">
            <a:extLst>
              <a:ext uri="{FF2B5EF4-FFF2-40B4-BE49-F238E27FC236}">
                <a16:creationId xmlns:a16="http://schemas.microsoft.com/office/drawing/2014/main" id="{4854BBCC-FB62-4E85-AB83-4C71F43FA426}"/>
              </a:ext>
            </a:extLst>
          </p:cNvPr>
          <p:cNvSpPr txBox="1">
            <a:spLocks/>
          </p:cNvSpPr>
          <p:nvPr/>
        </p:nvSpPr>
        <p:spPr>
          <a:xfrm>
            <a:off x="1506000" y="3897235"/>
            <a:ext cx="9180000" cy="1116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Noto Sans" panose="020B0502040504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Noto Sans" panose="020B0502040504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Noto Sans" panose="020B0502040504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Noto Sans" panose="020B0502040504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br>
              <a:rPr lang="sv-SE" sz="2400" b="1" dirty="0">
                <a:solidFill>
                  <a:schemeClr val="bg1"/>
                </a:solidFill>
              </a:rPr>
            </a:br>
            <a:endParaRPr lang="sv-SE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645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 11" descr="Socialstyrelsen logotyp">
            <a:extLst>
              <a:ext uri="{FF2B5EF4-FFF2-40B4-BE49-F238E27FC236}">
                <a16:creationId xmlns:a16="http://schemas.microsoft.com/office/drawing/2014/main" id="{0853BE05-6A3A-4DA6-9364-25B250BEDE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8490" y="620713"/>
            <a:ext cx="2438400" cy="524075"/>
          </a:xfrm>
          <a:prstGeom prst="rect">
            <a:avLst/>
          </a:prstGeom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9E61E630-2DD0-4B8C-AFEC-F8FE6ACA37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00" y="1727913"/>
            <a:ext cx="9144000" cy="1691077"/>
          </a:xfrm>
        </p:spPr>
        <p:txBody>
          <a:bodyPr/>
          <a:lstStyle/>
          <a:p>
            <a:r>
              <a:rPr lang="sv-SE" dirty="0"/>
              <a:t>Barn med frihetsberövade föräldrar</a:t>
            </a:r>
          </a:p>
        </p:txBody>
      </p:sp>
      <p:sp>
        <p:nvSpPr>
          <p:cNvPr id="6" name="Underrubrik 5">
            <a:extLst>
              <a:ext uri="{FF2B5EF4-FFF2-40B4-BE49-F238E27FC236}">
                <a16:creationId xmlns:a16="http://schemas.microsoft.com/office/drawing/2014/main" id="{2E6C68C9-0894-45FB-B632-741F913110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200" y="3418990"/>
            <a:ext cx="9143999" cy="2319130"/>
          </a:xfrm>
        </p:spPr>
        <p:txBody>
          <a:bodyPr/>
          <a:lstStyle/>
          <a:p>
            <a:r>
              <a:rPr lang="sv-SE" dirty="0"/>
              <a:t>Stöd till socialtjänsten </a:t>
            </a:r>
          </a:p>
          <a:p>
            <a:r>
              <a:rPr lang="sv-SE" dirty="0"/>
              <a:t>på kunskapsguiden.se</a:t>
            </a:r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666408AA-C75C-4454-AC64-006B145C7C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Socialstyrelsen Mars 2024</a:t>
            </a:r>
          </a:p>
        </p:txBody>
      </p:sp>
    </p:spTree>
    <p:extLst>
      <p:ext uri="{BB962C8B-B14F-4D97-AF65-F5344CB8AC3E}">
        <p14:creationId xmlns:p14="http://schemas.microsoft.com/office/powerpoint/2010/main" val="3883067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96A4BFAB-C98D-49B9-97EE-B91706A690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22618" y="0"/>
            <a:ext cx="786938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052A03F-D180-48D0-A0D8-5A4090197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881" y="2695686"/>
            <a:ext cx="3289652" cy="1466627"/>
          </a:xfrm>
        </p:spPr>
        <p:txBody>
          <a:bodyPr/>
          <a:lstStyle/>
          <a:p>
            <a:r>
              <a:rPr lang="sv-SE" dirty="0"/>
              <a:t>När en förälder frihetsberövas påverkas barnen</a:t>
            </a:r>
          </a:p>
        </p:txBody>
      </p:sp>
      <p:sp>
        <p:nvSpPr>
          <p:cNvPr id="29" name="Freeform 5" descr="Tankebubbla">
            <a:extLst>
              <a:ext uri="{FF2B5EF4-FFF2-40B4-BE49-F238E27FC236}">
                <a16:creationId xmlns:a16="http://schemas.microsoft.com/office/drawing/2014/main" id="{CE2D213B-9A54-4159-B100-BCEAB2599FE8}"/>
              </a:ext>
            </a:extLst>
          </p:cNvPr>
          <p:cNvSpPr>
            <a:spLocks/>
          </p:cNvSpPr>
          <p:nvPr/>
        </p:nvSpPr>
        <p:spPr bwMode="auto">
          <a:xfrm flipH="1">
            <a:off x="5358468" y="3143945"/>
            <a:ext cx="2354558" cy="1822322"/>
          </a:xfrm>
          <a:custGeom>
            <a:avLst/>
            <a:gdLst>
              <a:gd name="T0" fmla="*/ 1580 w 1959"/>
              <a:gd name="T1" fmla="*/ 463 h 1516"/>
              <a:gd name="T2" fmla="*/ 1577 w 1959"/>
              <a:gd name="T3" fmla="*/ 463 h 1516"/>
              <a:gd name="T4" fmla="*/ 1580 w 1959"/>
              <a:gd name="T5" fmla="*/ 421 h 1516"/>
              <a:gd name="T6" fmla="*/ 1201 w 1959"/>
              <a:gd name="T7" fmla="*/ 42 h 1516"/>
              <a:gd name="T8" fmla="*/ 971 w 1959"/>
              <a:gd name="T9" fmla="*/ 120 h 1516"/>
              <a:gd name="T10" fmla="*/ 695 w 1959"/>
              <a:gd name="T11" fmla="*/ 0 h 1516"/>
              <a:gd name="T12" fmla="*/ 316 w 1959"/>
              <a:gd name="T13" fmla="*/ 379 h 1516"/>
              <a:gd name="T14" fmla="*/ 321 w 1959"/>
              <a:gd name="T15" fmla="*/ 435 h 1516"/>
              <a:gd name="T16" fmla="*/ 0 w 1959"/>
              <a:gd name="T17" fmla="*/ 905 h 1516"/>
              <a:gd name="T18" fmla="*/ 506 w 1959"/>
              <a:gd name="T19" fmla="*/ 1411 h 1516"/>
              <a:gd name="T20" fmla="*/ 744 w 1959"/>
              <a:gd name="T21" fmla="*/ 1351 h 1516"/>
              <a:gd name="T22" fmla="*/ 1116 w 1959"/>
              <a:gd name="T23" fmla="*/ 1516 h 1516"/>
              <a:gd name="T24" fmla="*/ 1575 w 1959"/>
              <a:gd name="T25" fmla="*/ 1221 h 1516"/>
              <a:gd name="T26" fmla="*/ 1580 w 1959"/>
              <a:gd name="T27" fmla="*/ 1221 h 1516"/>
              <a:gd name="T28" fmla="*/ 1959 w 1959"/>
              <a:gd name="T29" fmla="*/ 842 h 1516"/>
              <a:gd name="T30" fmla="*/ 1580 w 1959"/>
              <a:gd name="T31" fmla="*/ 463 h 1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959" h="1516">
                <a:moveTo>
                  <a:pt x="1580" y="463"/>
                </a:moveTo>
                <a:cubicBezTo>
                  <a:pt x="1579" y="463"/>
                  <a:pt x="1578" y="463"/>
                  <a:pt x="1577" y="463"/>
                </a:cubicBezTo>
                <a:cubicBezTo>
                  <a:pt x="1579" y="449"/>
                  <a:pt x="1580" y="435"/>
                  <a:pt x="1580" y="421"/>
                </a:cubicBezTo>
                <a:cubicBezTo>
                  <a:pt x="1580" y="212"/>
                  <a:pt x="1410" y="42"/>
                  <a:pt x="1201" y="42"/>
                </a:cubicBezTo>
                <a:cubicBezTo>
                  <a:pt x="1114" y="42"/>
                  <a:pt x="1035" y="71"/>
                  <a:pt x="971" y="120"/>
                </a:cubicBezTo>
                <a:cubicBezTo>
                  <a:pt x="902" y="46"/>
                  <a:pt x="804" y="0"/>
                  <a:pt x="695" y="0"/>
                </a:cubicBezTo>
                <a:cubicBezTo>
                  <a:pt x="486" y="0"/>
                  <a:pt x="316" y="170"/>
                  <a:pt x="316" y="379"/>
                </a:cubicBezTo>
                <a:cubicBezTo>
                  <a:pt x="316" y="398"/>
                  <a:pt x="318" y="417"/>
                  <a:pt x="321" y="435"/>
                </a:cubicBezTo>
                <a:cubicBezTo>
                  <a:pt x="133" y="509"/>
                  <a:pt x="0" y="692"/>
                  <a:pt x="0" y="905"/>
                </a:cubicBezTo>
                <a:cubicBezTo>
                  <a:pt x="0" y="1184"/>
                  <a:pt x="227" y="1411"/>
                  <a:pt x="506" y="1411"/>
                </a:cubicBezTo>
                <a:cubicBezTo>
                  <a:pt x="592" y="1411"/>
                  <a:pt x="673" y="1389"/>
                  <a:pt x="744" y="1351"/>
                </a:cubicBezTo>
                <a:cubicBezTo>
                  <a:pt x="836" y="1452"/>
                  <a:pt x="969" y="1516"/>
                  <a:pt x="1116" y="1516"/>
                </a:cubicBezTo>
                <a:cubicBezTo>
                  <a:pt x="1320" y="1516"/>
                  <a:pt x="1496" y="1395"/>
                  <a:pt x="1575" y="1221"/>
                </a:cubicBezTo>
                <a:cubicBezTo>
                  <a:pt x="1577" y="1221"/>
                  <a:pt x="1578" y="1221"/>
                  <a:pt x="1580" y="1221"/>
                </a:cubicBezTo>
                <a:cubicBezTo>
                  <a:pt x="1789" y="1221"/>
                  <a:pt x="1959" y="1051"/>
                  <a:pt x="1959" y="842"/>
                </a:cubicBezTo>
                <a:cubicBezTo>
                  <a:pt x="1959" y="633"/>
                  <a:pt x="1789" y="463"/>
                  <a:pt x="1580" y="463"/>
                </a:cubicBezTo>
                <a:close/>
              </a:path>
            </a:pathLst>
          </a:custGeom>
          <a:solidFill>
            <a:srgbClr val="F7F1E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33" name="Freeform 5" descr="Tankebubbla">
            <a:extLst>
              <a:ext uri="{FF2B5EF4-FFF2-40B4-BE49-F238E27FC236}">
                <a16:creationId xmlns:a16="http://schemas.microsoft.com/office/drawing/2014/main" id="{12D6CA6D-5A43-4783-9B75-ED1583B42C5B}"/>
              </a:ext>
            </a:extLst>
          </p:cNvPr>
          <p:cNvSpPr>
            <a:spLocks/>
          </p:cNvSpPr>
          <p:nvPr/>
        </p:nvSpPr>
        <p:spPr bwMode="auto">
          <a:xfrm>
            <a:off x="9090894" y="3178778"/>
            <a:ext cx="2633273" cy="2038034"/>
          </a:xfrm>
          <a:custGeom>
            <a:avLst/>
            <a:gdLst>
              <a:gd name="T0" fmla="*/ 1580 w 1959"/>
              <a:gd name="T1" fmla="*/ 463 h 1516"/>
              <a:gd name="T2" fmla="*/ 1577 w 1959"/>
              <a:gd name="T3" fmla="*/ 463 h 1516"/>
              <a:gd name="T4" fmla="*/ 1580 w 1959"/>
              <a:gd name="T5" fmla="*/ 421 h 1516"/>
              <a:gd name="T6" fmla="*/ 1201 w 1959"/>
              <a:gd name="T7" fmla="*/ 42 h 1516"/>
              <a:gd name="T8" fmla="*/ 971 w 1959"/>
              <a:gd name="T9" fmla="*/ 120 h 1516"/>
              <a:gd name="T10" fmla="*/ 695 w 1959"/>
              <a:gd name="T11" fmla="*/ 0 h 1516"/>
              <a:gd name="T12" fmla="*/ 316 w 1959"/>
              <a:gd name="T13" fmla="*/ 379 h 1516"/>
              <a:gd name="T14" fmla="*/ 321 w 1959"/>
              <a:gd name="T15" fmla="*/ 435 h 1516"/>
              <a:gd name="T16" fmla="*/ 0 w 1959"/>
              <a:gd name="T17" fmla="*/ 905 h 1516"/>
              <a:gd name="T18" fmla="*/ 506 w 1959"/>
              <a:gd name="T19" fmla="*/ 1411 h 1516"/>
              <a:gd name="T20" fmla="*/ 744 w 1959"/>
              <a:gd name="T21" fmla="*/ 1351 h 1516"/>
              <a:gd name="T22" fmla="*/ 1116 w 1959"/>
              <a:gd name="T23" fmla="*/ 1516 h 1516"/>
              <a:gd name="T24" fmla="*/ 1575 w 1959"/>
              <a:gd name="T25" fmla="*/ 1221 h 1516"/>
              <a:gd name="T26" fmla="*/ 1580 w 1959"/>
              <a:gd name="T27" fmla="*/ 1221 h 1516"/>
              <a:gd name="T28" fmla="*/ 1959 w 1959"/>
              <a:gd name="T29" fmla="*/ 842 h 1516"/>
              <a:gd name="T30" fmla="*/ 1580 w 1959"/>
              <a:gd name="T31" fmla="*/ 463 h 1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959" h="1516">
                <a:moveTo>
                  <a:pt x="1580" y="463"/>
                </a:moveTo>
                <a:cubicBezTo>
                  <a:pt x="1579" y="463"/>
                  <a:pt x="1578" y="463"/>
                  <a:pt x="1577" y="463"/>
                </a:cubicBezTo>
                <a:cubicBezTo>
                  <a:pt x="1579" y="449"/>
                  <a:pt x="1580" y="435"/>
                  <a:pt x="1580" y="421"/>
                </a:cubicBezTo>
                <a:cubicBezTo>
                  <a:pt x="1580" y="212"/>
                  <a:pt x="1410" y="42"/>
                  <a:pt x="1201" y="42"/>
                </a:cubicBezTo>
                <a:cubicBezTo>
                  <a:pt x="1114" y="42"/>
                  <a:pt x="1035" y="71"/>
                  <a:pt x="971" y="120"/>
                </a:cubicBezTo>
                <a:cubicBezTo>
                  <a:pt x="902" y="46"/>
                  <a:pt x="804" y="0"/>
                  <a:pt x="695" y="0"/>
                </a:cubicBezTo>
                <a:cubicBezTo>
                  <a:pt x="486" y="0"/>
                  <a:pt x="316" y="170"/>
                  <a:pt x="316" y="379"/>
                </a:cubicBezTo>
                <a:cubicBezTo>
                  <a:pt x="316" y="398"/>
                  <a:pt x="318" y="417"/>
                  <a:pt x="321" y="435"/>
                </a:cubicBezTo>
                <a:cubicBezTo>
                  <a:pt x="133" y="509"/>
                  <a:pt x="0" y="692"/>
                  <a:pt x="0" y="905"/>
                </a:cubicBezTo>
                <a:cubicBezTo>
                  <a:pt x="0" y="1184"/>
                  <a:pt x="227" y="1411"/>
                  <a:pt x="506" y="1411"/>
                </a:cubicBezTo>
                <a:cubicBezTo>
                  <a:pt x="592" y="1411"/>
                  <a:pt x="673" y="1389"/>
                  <a:pt x="744" y="1351"/>
                </a:cubicBezTo>
                <a:cubicBezTo>
                  <a:pt x="836" y="1452"/>
                  <a:pt x="969" y="1516"/>
                  <a:pt x="1116" y="1516"/>
                </a:cubicBezTo>
                <a:cubicBezTo>
                  <a:pt x="1320" y="1516"/>
                  <a:pt x="1496" y="1395"/>
                  <a:pt x="1575" y="1221"/>
                </a:cubicBezTo>
                <a:cubicBezTo>
                  <a:pt x="1577" y="1221"/>
                  <a:pt x="1578" y="1221"/>
                  <a:pt x="1580" y="1221"/>
                </a:cubicBezTo>
                <a:cubicBezTo>
                  <a:pt x="1789" y="1221"/>
                  <a:pt x="1959" y="1051"/>
                  <a:pt x="1959" y="842"/>
                </a:cubicBezTo>
                <a:cubicBezTo>
                  <a:pt x="1959" y="633"/>
                  <a:pt x="1789" y="463"/>
                  <a:pt x="1580" y="463"/>
                </a:cubicBezTo>
                <a:close/>
              </a:path>
            </a:pathLst>
          </a:custGeom>
          <a:solidFill>
            <a:srgbClr val="DBEEF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B8792267-A575-49C4-AA7B-7E62B86D3318}"/>
              </a:ext>
            </a:extLst>
          </p:cNvPr>
          <p:cNvSpPr/>
          <p:nvPr/>
        </p:nvSpPr>
        <p:spPr>
          <a:xfrm>
            <a:off x="6169738" y="3977647"/>
            <a:ext cx="18214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/>
              <a:t>Sorg</a:t>
            </a:r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8BD7FD33-942A-4DE6-8E1F-7C39C5FB1D21}"/>
              </a:ext>
            </a:extLst>
          </p:cNvPr>
          <p:cNvSpPr/>
          <p:nvPr/>
        </p:nvSpPr>
        <p:spPr>
          <a:xfrm>
            <a:off x="9882747" y="4055106"/>
            <a:ext cx="12804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/>
              <a:t>Lättnad</a:t>
            </a:r>
          </a:p>
        </p:txBody>
      </p:sp>
      <p:grpSp>
        <p:nvGrpSpPr>
          <p:cNvPr id="38" name="Barn ikon" descr="Barn ikon">
            <a:extLst>
              <a:ext uri="{FF2B5EF4-FFF2-40B4-BE49-F238E27FC236}">
                <a16:creationId xmlns:a16="http://schemas.microsoft.com/office/drawing/2014/main" id="{FEFDA776-5978-449E-B8A6-EBCC8206FC8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075765" y="4642417"/>
            <a:ext cx="392113" cy="1223963"/>
            <a:chOff x="5129" y="3261"/>
            <a:chExt cx="247" cy="771"/>
          </a:xfrm>
          <a:solidFill>
            <a:srgbClr val="F7CAAC"/>
          </a:solidFill>
        </p:grpSpPr>
        <p:sp>
          <p:nvSpPr>
            <p:cNvPr id="40" name="Freeform 11">
              <a:extLst>
                <a:ext uri="{FF2B5EF4-FFF2-40B4-BE49-F238E27FC236}">
                  <a16:creationId xmlns:a16="http://schemas.microsoft.com/office/drawing/2014/main" id="{DAEE1249-327A-4959-A2D3-F6E1066612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5129" y="3479"/>
              <a:ext cx="247" cy="553"/>
            </a:xfrm>
            <a:custGeom>
              <a:avLst/>
              <a:gdLst>
                <a:gd name="T0" fmla="*/ 181 w 344"/>
                <a:gd name="T1" fmla="*/ 0 h 774"/>
                <a:gd name="T2" fmla="*/ 161 w 344"/>
                <a:gd name="T3" fmla="*/ 0 h 774"/>
                <a:gd name="T4" fmla="*/ 13 w 344"/>
                <a:gd name="T5" fmla="*/ 166 h 774"/>
                <a:gd name="T6" fmla="*/ 0 w 344"/>
                <a:gd name="T7" fmla="*/ 489 h 774"/>
                <a:gd name="T8" fmla="*/ 35 w 344"/>
                <a:gd name="T9" fmla="*/ 524 h 774"/>
                <a:gd name="T10" fmla="*/ 92 w 344"/>
                <a:gd name="T11" fmla="*/ 524 h 774"/>
                <a:gd name="T12" fmla="*/ 113 w 344"/>
                <a:gd name="T13" fmla="*/ 737 h 774"/>
                <a:gd name="T14" fmla="*/ 153 w 344"/>
                <a:gd name="T15" fmla="*/ 774 h 774"/>
                <a:gd name="T16" fmla="*/ 191 w 344"/>
                <a:gd name="T17" fmla="*/ 774 h 774"/>
                <a:gd name="T18" fmla="*/ 231 w 344"/>
                <a:gd name="T19" fmla="*/ 737 h 774"/>
                <a:gd name="T20" fmla="*/ 252 w 344"/>
                <a:gd name="T21" fmla="*/ 524 h 774"/>
                <a:gd name="T22" fmla="*/ 308 w 344"/>
                <a:gd name="T23" fmla="*/ 524 h 774"/>
                <a:gd name="T24" fmla="*/ 344 w 344"/>
                <a:gd name="T25" fmla="*/ 489 h 774"/>
                <a:gd name="T26" fmla="*/ 330 w 344"/>
                <a:gd name="T27" fmla="*/ 166 h 774"/>
                <a:gd name="T28" fmla="*/ 181 w 344"/>
                <a:gd name="T29" fmla="*/ 0 h 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4" h="774">
                  <a:moveTo>
                    <a:pt x="181" y="0"/>
                  </a:moveTo>
                  <a:cubicBezTo>
                    <a:pt x="161" y="0"/>
                    <a:pt x="161" y="0"/>
                    <a:pt x="161" y="0"/>
                  </a:cubicBezTo>
                  <a:cubicBezTo>
                    <a:pt x="69" y="0"/>
                    <a:pt x="13" y="74"/>
                    <a:pt x="13" y="166"/>
                  </a:cubicBezTo>
                  <a:cubicBezTo>
                    <a:pt x="0" y="489"/>
                    <a:pt x="0" y="489"/>
                    <a:pt x="0" y="489"/>
                  </a:cubicBezTo>
                  <a:cubicBezTo>
                    <a:pt x="0" y="508"/>
                    <a:pt x="16" y="524"/>
                    <a:pt x="35" y="524"/>
                  </a:cubicBezTo>
                  <a:cubicBezTo>
                    <a:pt x="92" y="524"/>
                    <a:pt x="92" y="524"/>
                    <a:pt x="92" y="524"/>
                  </a:cubicBezTo>
                  <a:cubicBezTo>
                    <a:pt x="113" y="737"/>
                    <a:pt x="113" y="737"/>
                    <a:pt x="113" y="737"/>
                  </a:cubicBezTo>
                  <a:cubicBezTo>
                    <a:pt x="114" y="758"/>
                    <a:pt x="132" y="774"/>
                    <a:pt x="153" y="774"/>
                  </a:cubicBezTo>
                  <a:cubicBezTo>
                    <a:pt x="191" y="774"/>
                    <a:pt x="191" y="774"/>
                    <a:pt x="191" y="774"/>
                  </a:cubicBezTo>
                  <a:cubicBezTo>
                    <a:pt x="212" y="774"/>
                    <a:pt x="229" y="758"/>
                    <a:pt x="231" y="737"/>
                  </a:cubicBezTo>
                  <a:cubicBezTo>
                    <a:pt x="252" y="524"/>
                    <a:pt x="252" y="524"/>
                    <a:pt x="252" y="524"/>
                  </a:cubicBezTo>
                  <a:cubicBezTo>
                    <a:pt x="308" y="524"/>
                    <a:pt x="308" y="524"/>
                    <a:pt x="308" y="524"/>
                  </a:cubicBezTo>
                  <a:cubicBezTo>
                    <a:pt x="328" y="524"/>
                    <a:pt x="344" y="508"/>
                    <a:pt x="344" y="489"/>
                  </a:cubicBezTo>
                  <a:cubicBezTo>
                    <a:pt x="330" y="166"/>
                    <a:pt x="330" y="166"/>
                    <a:pt x="330" y="166"/>
                  </a:cubicBezTo>
                  <a:cubicBezTo>
                    <a:pt x="330" y="74"/>
                    <a:pt x="273" y="0"/>
                    <a:pt x="18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41" name="Oval 12">
              <a:extLst>
                <a:ext uri="{FF2B5EF4-FFF2-40B4-BE49-F238E27FC236}">
                  <a16:creationId xmlns:a16="http://schemas.microsoft.com/office/drawing/2014/main" id="{C2F7747A-F906-4E0F-A96C-647616DF5F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0" y="3261"/>
              <a:ext cx="205" cy="20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</p:grpSp>
      <p:sp>
        <p:nvSpPr>
          <p:cNvPr id="22" name="Freeform 5" descr="Tankebubbla">
            <a:extLst>
              <a:ext uri="{FF2B5EF4-FFF2-40B4-BE49-F238E27FC236}">
                <a16:creationId xmlns:a16="http://schemas.microsoft.com/office/drawing/2014/main" id="{479DD645-154F-432A-94CD-34F0C03DB91A}"/>
              </a:ext>
            </a:extLst>
          </p:cNvPr>
          <p:cNvSpPr>
            <a:spLocks/>
          </p:cNvSpPr>
          <p:nvPr/>
        </p:nvSpPr>
        <p:spPr bwMode="auto">
          <a:xfrm flipH="1">
            <a:off x="8808651" y="730027"/>
            <a:ext cx="2354558" cy="1822322"/>
          </a:xfrm>
          <a:custGeom>
            <a:avLst/>
            <a:gdLst>
              <a:gd name="T0" fmla="*/ 1580 w 1959"/>
              <a:gd name="T1" fmla="*/ 463 h 1516"/>
              <a:gd name="T2" fmla="*/ 1577 w 1959"/>
              <a:gd name="T3" fmla="*/ 463 h 1516"/>
              <a:gd name="T4" fmla="*/ 1580 w 1959"/>
              <a:gd name="T5" fmla="*/ 421 h 1516"/>
              <a:gd name="T6" fmla="*/ 1201 w 1959"/>
              <a:gd name="T7" fmla="*/ 42 h 1516"/>
              <a:gd name="T8" fmla="*/ 971 w 1959"/>
              <a:gd name="T9" fmla="*/ 120 h 1516"/>
              <a:gd name="T10" fmla="*/ 695 w 1959"/>
              <a:gd name="T11" fmla="*/ 0 h 1516"/>
              <a:gd name="T12" fmla="*/ 316 w 1959"/>
              <a:gd name="T13" fmla="*/ 379 h 1516"/>
              <a:gd name="T14" fmla="*/ 321 w 1959"/>
              <a:gd name="T15" fmla="*/ 435 h 1516"/>
              <a:gd name="T16" fmla="*/ 0 w 1959"/>
              <a:gd name="T17" fmla="*/ 905 h 1516"/>
              <a:gd name="T18" fmla="*/ 506 w 1959"/>
              <a:gd name="T19" fmla="*/ 1411 h 1516"/>
              <a:gd name="T20" fmla="*/ 744 w 1959"/>
              <a:gd name="T21" fmla="*/ 1351 h 1516"/>
              <a:gd name="T22" fmla="*/ 1116 w 1959"/>
              <a:gd name="T23" fmla="*/ 1516 h 1516"/>
              <a:gd name="T24" fmla="*/ 1575 w 1959"/>
              <a:gd name="T25" fmla="*/ 1221 h 1516"/>
              <a:gd name="T26" fmla="*/ 1580 w 1959"/>
              <a:gd name="T27" fmla="*/ 1221 h 1516"/>
              <a:gd name="T28" fmla="*/ 1959 w 1959"/>
              <a:gd name="T29" fmla="*/ 842 h 1516"/>
              <a:gd name="T30" fmla="*/ 1580 w 1959"/>
              <a:gd name="T31" fmla="*/ 463 h 1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959" h="1516">
                <a:moveTo>
                  <a:pt x="1580" y="463"/>
                </a:moveTo>
                <a:cubicBezTo>
                  <a:pt x="1579" y="463"/>
                  <a:pt x="1578" y="463"/>
                  <a:pt x="1577" y="463"/>
                </a:cubicBezTo>
                <a:cubicBezTo>
                  <a:pt x="1579" y="449"/>
                  <a:pt x="1580" y="435"/>
                  <a:pt x="1580" y="421"/>
                </a:cubicBezTo>
                <a:cubicBezTo>
                  <a:pt x="1580" y="212"/>
                  <a:pt x="1410" y="42"/>
                  <a:pt x="1201" y="42"/>
                </a:cubicBezTo>
                <a:cubicBezTo>
                  <a:pt x="1114" y="42"/>
                  <a:pt x="1035" y="71"/>
                  <a:pt x="971" y="120"/>
                </a:cubicBezTo>
                <a:cubicBezTo>
                  <a:pt x="902" y="46"/>
                  <a:pt x="804" y="0"/>
                  <a:pt x="695" y="0"/>
                </a:cubicBezTo>
                <a:cubicBezTo>
                  <a:pt x="486" y="0"/>
                  <a:pt x="316" y="170"/>
                  <a:pt x="316" y="379"/>
                </a:cubicBezTo>
                <a:cubicBezTo>
                  <a:pt x="316" y="398"/>
                  <a:pt x="318" y="417"/>
                  <a:pt x="321" y="435"/>
                </a:cubicBezTo>
                <a:cubicBezTo>
                  <a:pt x="133" y="509"/>
                  <a:pt x="0" y="692"/>
                  <a:pt x="0" y="905"/>
                </a:cubicBezTo>
                <a:cubicBezTo>
                  <a:pt x="0" y="1184"/>
                  <a:pt x="227" y="1411"/>
                  <a:pt x="506" y="1411"/>
                </a:cubicBezTo>
                <a:cubicBezTo>
                  <a:pt x="592" y="1411"/>
                  <a:pt x="673" y="1389"/>
                  <a:pt x="744" y="1351"/>
                </a:cubicBezTo>
                <a:cubicBezTo>
                  <a:pt x="836" y="1452"/>
                  <a:pt x="969" y="1516"/>
                  <a:pt x="1116" y="1516"/>
                </a:cubicBezTo>
                <a:cubicBezTo>
                  <a:pt x="1320" y="1516"/>
                  <a:pt x="1496" y="1395"/>
                  <a:pt x="1575" y="1221"/>
                </a:cubicBezTo>
                <a:cubicBezTo>
                  <a:pt x="1577" y="1221"/>
                  <a:pt x="1578" y="1221"/>
                  <a:pt x="1580" y="1221"/>
                </a:cubicBezTo>
                <a:cubicBezTo>
                  <a:pt x="1789" y="1221"/>
                  <a:pt x="1959" y="1051"/>
                  <a:pt x="1959" y="842"/>
                </a:cubicBezTo>
                <a:cubicBezTo>
                  <a:pt x="1959" y="633"/>
                  <a:pt x="1789" y="463"/>
                  <a:pt x="1580" y="463"/>
                </a:cubicBezTo>
                <a:close/>
              </a:path>
            </a:pathLst>
          </a:custGeom>
          <a:solidFill>
            <a:srgbClr val="F7F1E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	Oro</a:t>
            </a:r>
          </a:p>
        </p:txBody>
      </p:sp>
      <p:sp>
        <p:nvSpPr>
          <p:cNvPr id="23" name="Freeform 5" descr="Tankebubbla">
            <a:extLst>
              <a:ext uri="{FF2B5EF4-FFF2-40B4-BE49-F238E27FC236}">
                <a16:creationId xmlns:a16="http://schemas.microsoft.com/office/drawing/2014/main" id="{F8CF0064-6C64-4D62-965C-045FA7326FB7}"/>
              </a:ext>
            </a:extLst>
          </p:cNvPr>
          <p:cNvSpPr>
            <a:spLocks/>
          </p:cNvSpPr>
          <p:nvPr/>
        </p:nvSpPr>
        <p:spPr bwMode="auto">
          <a:xfrm>
            <a:off x="5152913" y="561031"/>
            <a:ext cx="2259723" cy="1822322"/>
          </a:xfrm>
          <a:custGeom>
            <a:avLst/>
            <a:gdLst>
              <a:gd name="T0" fmla="*/ 1580 w 1959"/>
              <a:gd name="T1" fmla="*/ 463 h 1516"/>
              <a:gd name="T2" fmla="*/ 1577 w 1959"/>
              <a:gd name="T3" fmla="*/ 463 h 1516"/>
              <a:gd name="T4" fmla="*/ 1580 w 1959"/>
              <a:gd name="T5" fmla="*/ 421 h 1516"/>
              <a:gd name="T6" fmla="*/ 1201 w 1959"/>
              <a:gd name="T7" fmla="*/ 42 h 1516"/>
              <a:gd name="T8" fmla="*/ 971 w 1959"/>
              <a:gd name="T9" fmla="*/ 120 h 1516"/>
              <a:gd name="T10" fmla="*/ 695 w 1959"/>
              <a:gd name="T11" fmla="*/ 0 h 1516"/>
              <a:gd name="T12" fmla="*/ 316 w 1959"/>
              <a:gd name="T13" fmla="*/ 379 h 1516"/>
              <a:gd name="T14" fmla="*/ 321 w 1959"/>
              <a:gd name="T15" fmla="*/ 435 h 1516"/>
              <a:gd name="T16" fmla="*/ 0 w 1959"/>
              <a:gd name="T17" fmla="*/ 905 h 1516"/>
              <a:gd name="T18" fmla="*/ 506 w 1959"/>
              <a:gd name="T19" fmla="*/ 1411 h 1516"/>
              <a:gd name="T20" fmla="*/ 744 w 1959"/>
              <a:gd name="T21" fmla="*/ 1351 h 1516"/>
              <a:gd name="T22" fmla="*/ 1116 w 1959"/>
              <a:gd name="T23" fmla="*/ 1516 h 1516"/>
              <a:gd name="T24" fmla="*/ 1575 w 1959"/>
              <a:gd name="T25" fmla="*/ 1221 h 1516"/>
              <a:gd name="T26" fmla="*/ 1580 w 1959"/>
              <a:gd name="T27" fmla="*/ 1221 h 1516"/>
              <a:gd name="T28" fmla="*/ 1959 w 1959"/>
              <a:gd name="T29" fmla="*/ 842 h 1516"/>
              <a:gd name="T30" fmla="*/ 1580 w 1959"/>
              <a:gd name="T31" fmla="*/ 463 h 1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959" h="1516">
                <a:moveTo>
                  <a:pt x="1580" y="463"/>
                </a:moveTo>
                <a:cubicBezTo>
                  <a:pt x="1579" y="463"/>
                  <a:pt x="1578" y="463"/>
                  <a:pt x="1577" y="463"/>
                </a:cubicBezTo>
                <a:cubicBezTo>
                  <a:pt x="1579" y="449"/>
                  <a:pt x="1580" y="435"/>
                  <a:pt x="1580" y="421"/>
                </a:cubicBezTo>
                <a:cubicBezTo>
                  <a:pt x="1580" y="212"/>
                  <a:pt x="1410" y="42"/>
                  <a:pt x="1201" y="42"/>
                </a:cubicBezTo>
                <a:cubicBezTo>
                  <a:pt x="1114" y="42"/>
                  <a:pt x="1035" y="71"/>
                  <a:pt x="971" y="120"/>
                </a:cubicBezTo>
                <a:cubicBezTo>
                  <a:pt x="902" y="46"/>
                  <a:pt x="804" y="0"/>
                  <a:pt x="695" y="0"/>
                </a:cubicBezTo>
                <a:cubicBezTo>
                  <a:pt x="486" y="0"/>
                  <a:pt x="316" y="170"/>
                  <a:pt x="316" y="379"/>
                </a:cubicBezTo>
                <a:cubicBezTo>
                  <a:pt x="316" y="398"/>
                  <a:pt x="318" y="417"/>
                  <a:pt x="321" y="435"/>
                </a:cubicBezTo>
                <a:cubicBezTo>
                  <a:pt x="133" y="509"/>
                  <a:pt x="0" y="692"/>
                  <a:pt x="0" y="905"/>
                </a:cubicBezTo>
                <a:cubicBezTo>
                  <a:pt x="0" y="1184"/>
                  <a:pt x="227" y="1411"/>
                  <a:pt x="506" y="1411"/>
                </a:cubicBezTo>
                <a:cubicBezTo>
                  <a:pt x="592" y="1411"/>
                  <a:pt x="673" y="1389"/>
                  <a:pt x="744" y="1351"/>
                </a:cubicBezTo>
                <a:cubicBezTo>
                  <a:pt x="836" y="1452"/>
                  <a:pt x="969" y="1516"/>
                  <a:pt x="1116" y="1516"/>
                </a:cubicBezTo>
                <a:cubicBezTo>
                  <a:pt x="1320" y="1516"/>
                  <a:pt x="1496" y="1395"/>
                  <a:pt x="1575" y="1221"/>
                </a:cubicBezTo>
                <a:cubicBezTo>
                  <a:pt x="1577" y="1221"/>
                  <a:pt x="1578" y="1221"/>
                  <a:pt x="1580" y="1221"/>
                </a:cubicBezTo>
                <a:cubicBezTo>
                  <a:pt x="1789" y="1221"/>
                  <a:pt x="1959" y="1051"/>
                  <a:pt x="1959" y="842"/>
                </a:cubicBezTo>
                <a:cubicBezTo>
                  <a:pt x="1959" y="633"/>
                  <a:pt x="1789" y="463"/>
                  <a:pt x="1580" y="463"/>
                </a:cubicBezTo>
                <a:close/>
              </a:path>
            </a:pathLst>
          </a:custGeom>
          <a:solidFill>
            <a:srgbClr val="DBEEF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50BEDF15-8EEB-45C6-BA71-7B479240B5F5}"/>
              </a:ext>
            </a:extLst>
          </p:cNvPr>
          <p:cNvSpPr/>
          <p:nvPr/>
        </p:nvSpPr>
        <p:spPr>
          <a:xfrm>
            <a:off x="5799980" y="1387307"/>
            <a:ext cx="12804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/>
              <a:t>Ilska</a:t>
            </a:r>
          </a:p>
        </p:txBody>
      </p:sp>
    </p:spTree>
    <p:extLst>
      <p:ext uri="{BB962C8B-B14F-4D97-AF65-F5344CB8AC3E}">
        <p14:creationId xmlns:p14="http://schemas.microsoft.com/office/powerpoint/2010/main" val="2236877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9291389A-499A-4508-89CD-F1A38AAAB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8089" y="539999"/>
            <a:ext cx="5010285" cy="1489767"/>
          </a:xfrm>
        </p:spPr>
        <p:txBody>
          <a:bodyPr/>
          <a:lstStyle/>
          <a:p>
            <a:r>
              <a:rPr lang="sv-SE" dirty="0"/>
              <a:t>Barn drabbas av föräldrars svårigheter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F0CCC96-727F-49B4-8064-6BA65FDD3E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28401" y="1890445"/>
            <a:ext cx="5171463" cy="3897170"/>
          </a:xfrm>
        </p:spPr>
        <p:txBody>
          <a:bodyPr>
            <a:normAutofit fontScale="92500" lnSpcReduction="10000"/>
          </a:bodyPr>
          <a:lstStyle/>
          <a:p>
            <a:pPr marL="271463" indent="-271463"/>
            <a:r>
              <a:rPr lang="sv-SE" dirty="0"/>
              <a:t>Varje år är det omkring 30 000 barn och ungdomar som har en förälder i fängelse eller inom frivården</a:t>
            </a:r>
          </a:p>
          <a:p>
            <a:pPr marL="271463" indent="-271463"/>
            <a:r>
              <a:rPr lang="sv-SE" dirty="0"/>
              <a:t>Barn påverkas känslomässigt och socialt</a:t>
            </a:r>
          </a:p>
          <a:p>
            <a:pPr marL="271463" indent="-271463"/>
            <a:r>
              <a:rPr lang="sv-SE" dirty="0"/>
              <a:t>Barn reaktioner varierar och kan förändras över tid</a:t>
            </a:r>
          </a:p>
          <a:p>
            <a:pPr marL="271463" indent="-271463"/>
            <a:r>
              <a:rPr lang="sv-SE" dirty="0"/>
              <a:t>På längre sikt finns risk för svårigheter i skolan eller psykisk ohälsa</a:t>
            </a:r>
          </a:p>
          <a:p>
            <a:pPr marL="271463" indent="-271463"/>
            <a:r>
              <a:rPr lang="sv-SE" dirty="0"/>
              <a:t>Socialt stöd att hantera situationen motverkar riskerna</a:t>
            </a:r>
          </a:p>
        </p:txBody>
      </p:sp>
      <p:pic>
        <p:nvPicPr>
          <p:cNvPr id="8" name="Platshållare för bild 7" descr="En pappa håller sin arm runt en flicka. De sitter bredvid varandra på en sjukhussäng.">
            <a:extLst>
              <a:ext uri="{FF2B5EF4-FFF2-40B4-BE49-F238E27FC236}">
                <a16:creationId xmlns:a16="http://schemas.microsoft.com/office/drawing/2014/main" id="{B36309FC-6A67-44FD-AC57-02CCE3E6532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6096000" cy="6857999"/>
          </a:xfrm>
        </p:spPr>
      </p:pic>
    </p:spTree>
    <p:extLst>
      <p:ext uri="{BB962C8B-B14F-4D97-AF65-F5344CB8AC3E}">
        <p14:creationId xmlns:p14="http://schemas.microsoft.com/office/powerpoint/2010/main" val="749614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BD6B5362-8070-495C-B87E-7FDE53E6CF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096000" cy="6857999"/>
          </a:xfrm>
          <a:prstGeom prst="rect">
            <a:avLst/>
          </a:prstGeom>
          <a:solidFill>
            <a:srgbClr val="F7F1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075B2F1-B306-4918-92D1-E480976E5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39999"/>
            <a:ext cx="5266662" cy="1292555"/>
          </a:xfrm>
        </p:spPr>
        <p:txBody>
          <a:bodyPr>
            <a:normAutofit fontScale="90000"/>
          </a:bodyPr>
          <a:lstStyle/>
          <a:p>
            <a:r>
              <a:rPr lang="sv-SE" dirty="0"/>
              <a:t>Utvecklingsområden för barn med frihetsberövade föräldrar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7AFBF65E-B0F0-45CD-9C0B-2E83CB01A612}"/>
              </a:ext>
            </a:extLst>
          </p:cNvPr>
          <p:cNvSpPr/>
          <p:nvPr/>
        </p:nvSpPr>
        <p:spPr>
          <a:xfrm>
            <a:off x="6732889" y="788671"/>
            <a:ext cx="39432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dirty="0"/>
              <a:t>Socialstyrelsens kartläggning och analys visar: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6C4C809-93A5-4ADF-A2A7-B68899D9BB25}"/>
              </a:ext>
            </a:extLst>
          </p:cNvPr>
          <p:cNvSpPr/>
          <p:nvPr/>
        </p:nvSpPr>
        <p:spPr>
          <a:xfrm>
            <a:off x="6785496" y="1621958"/>
            <a:ext cx="4318283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Barn har rätt till information om att det finns stöd</a:t>
            </a:r>
          </a:p>
          <a:p>
            <a:endParaRPr lang="sv-S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Socialtjänsten behöver utveckla sitt stöd till målgruppen</a:t>
            </a:r>
          </a:p>
          <a:p>
            <a:endParaRPr lang="sv-S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Barn har rätt till kontakt med sin frihetsberövade förälder om det bedömts vara för barnets bästa</a:t>
            </a:r>
          </a:p>
          <a:p>
            <a:pPr>
              <a:buFont typeface="Arial" panose="020B0604020202020204" pitchFamily="34" charset="0"/>
              <a:buChar char="•"/>
            </a:pPr>
            <a:endParaRPr lang="sv-SE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v-SE" sz="2000" dirty="0"/>
              <a:t>Ökad kunskap om målgruppen behövs</a:t>
            </a:r>
          </a:p>
        </p:txBody>
      </p:sp>
      <p:grpSp>
        <p:nvGrpSpPr>
          <p:cNvPr id="17" name="Hen" descr="Vuxen ikon">
            <a:extLst>
              <a:ext uri="{FF2B5EF4-FFF2-40B4-BE49-F238E27FC236}">
                <a16:creationId xmlns:a16="http://schemas.microsoft.com/office/drawing/2014/main" id="{5B32B552-980B-48F6-A4F9-780F0EC7046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5036526" y="1832554"/>
            <a:ext cx="699011" cy="2149739"/>
            <a:chOff x="1890713" y="1400175"/>
            <a:chExt cx="400050" cy="1230313"/>
          </a:xfrm>
          <a:solidFill>
            <a:srgbClr val="FFFFFF"/>
          </a:solidFill>
        </p:grpSpPr>
        <p:sp>
          <p:nvSpPr>
            <p:cNvPr id="18" name="Freeform 60">
              <a:extLst>
                <a:ext uri="{FF2B5EF4-FFF2-40B4-BE49-F238E27FC236}">
                  <a16:creationId xmlns:a16="http://schemas.microsoft.com/office/drawing/2014/main" id="{98C745C8-BC5C-4441-9057-5B13774211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1890713" y="1709738"/>
              <a:ext cx="400050" cy="920750"/>
            </a:xfrm>
            <a:custGeom>
              <a:avLst/>
              <a:gdLst>
                <a:gd name="T0" fmla="*/ 246 w 259"/>
                <a:gd name="T1" fmla="*/ 115 h 596"/>
                <a:gd name="T2" fmla="*/ 143 w 259"/>
                <a:gd name="T3" fmla="*/ 0 h 596"/>
                <a:gd name="T4" fmla="*/ 116 w 259"/>
                <a:gd name="T5" fmla="*/ 0 h 596"/>
                <a:gd name="T6" fmla="*/ 13 w 259"/>
                <a:gd name="T7" fmla="*/ 115 h 596"/>
                <a:gd name="T8" fmla="*/ 0 w 259"/>
                <a:gd name="T9" fmla="*/ 378 h 596"/>
                <a:gd name="T10" fmla="*/ 28 w 259"/>
                <a:gd name="T11" fmla="*/ 406 h 596"/>
                <a:gd name="T12" fmla="*/ 65 w 259"/>
                <a:gd name="T13" fmla="*/ 406 h 596"/>
                <a:gd name="T14" fmla="*/ 84 w 259"/>
                <a:gd name="T15" fmla="*/ 578 h 596"/>
                <a:gd name="T16" fmla="*/ 104 w 259"/>
                <a:gd name="T17" fmla="*/ 596 h 596"/>
                <a:gd name="T18" fmla="*/ 155 w 259"/>
                <a:gd name="T19" fmla="*/ 596 h 596"/>
                <a:gd name="T20" fmla="*/ 175 w 259"/>
                <a:gd name="T21" fmla="*/ 578 h 596"/>
                <a:gd name="T22" fmla="*/ 194 w 259"/>
                <a:gd name="T23" fmla="*/ 406 h 596"/>
                <a:gd name="T24" fmla="*/ 230 w 259"/>
                <a:gd name="T25" fmla="*/ 406 h 596"/>
                <a:gd name="T26" fmla="*/ 259 w 259"/>
                <a:gd name="T27" fmla="*/ 378 h 596"/>
                <a:gd name="T28" fmla="*/ 246 w 259"/>
                <a:gd name="T29" fmla="*/ 115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9" h="596">
                  <a:moveTo>
                    <a:pt x="246" y="115"/>
                  </a:moveTo>
                  <a:cubicBezTo>
                    <a:pt x="246" y="51"/>
                    <a:pt x="207" y="0"/>
                    <a:pt x="143" y="0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52" y="0"/>
                    <a:pt x="13" y="51"/>
                    <a:pt x="13" y="115"/>
                  </a:cubicBezTo>
                  <a:cubicBezTo>
                    <a:pt x="0" y="378"/>
                    <a:pt x="0" y="378"/>
                    <a:pt x="0" y="378"/>
                  </a:cubicBezTo>
                  <a:cubicBezTo>
                    <a:pt x="0" y="394"/>
                    <a:pt x="12" y="406"/>
                    <a:pt x="28" y="406"/>
                  </a:cubicBezTo>
                  <a:cubicBezTo>
                    <a:pt x="65" y="406"/>
                    <a:pt x="65" y="406"/>
                    <a:pt x="65" y="406"/>
                  </a:cubicBezTo>
                  <a:cubicBezTo>
                    <a:pt x="84" y="578"/>
                    <a:pt x="84" y="578"/>
                    <a:pt x="84" y="578"/>
                  </a:cubicBezTo>
                  <a:cubicBezTo>
                    <a:pt x="85" y="588"/>
                    <a:pt x="93" y="596"/>
                    <a:pt x="104" y="596"/>
                  </a:cubicBezTo>
                  <a:cubicBezTo>
                    <a:pt x="155" y="596"/>
                    <a:pt x="155" y="596"/>
                    <a:pt x="155" y="596"/>
                  </a:cubicBezTo>
                  <a:cubicBezTo>
                    <a:pt x="165" y="596"/>
                    <a:pt x="174" y="588"/>
                    <a:pt x="175" y="578"/>
                  </a:cubicBezTo>
                  <a:cubicBezTo>
                    <a:pt x="194" y="406"/>
                    <a:pt x="194" y="406"/>
                    <a:pt x="194" y="406"/>
                  </a:cubicBezTo>
                  <a:cubicBezTo>
                    <a:pt x="230" y="406"/>
                    <a:pt x="230" y="406"/>
                    <a:pt x="230" y="406"/>
                  </a:cubicBezTo>
                  <a:cubicBezTo>
                    <a:pt x="246" y="406"/>
                    <a:pt x="259" y="394"/>
                    <a:pt x="259" y="378"/>
                  </a:cubicBezTo>
                  <a:lnTo>
                    <a:pt x="246" y="1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9" name="Oval 61">
              <a:extLst>
                <a:ext uri="{FF2B5EF4-FFF2-40B4-BE49-F238E27FC236}">
                  <a16:creationId xmlns:a16="http://schemas.microsoft.com/office/drawing/2014/main" id="{318A481D-B63A-4E30-A5DD-FB271256D2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1038" y="1400175"/>
              <a:ext cx="277813" cy="2778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</p:grpSp>
      <p:grpSp>
        <p:nvGrpSpPr>
          <p:cNvPr id="3" name="Group 10" descr="Barn ikon">
            <a:extLst>
              <a:ext uri="{FF2B5EF4-FFF2-40B4-BE49-F238E27FC236}">
                <a16:creationId xmlns:a16="http://schemas.microsoft.com/office/drawing/2014/main" id="{5B6AF8B3-094B-4CA9-A2E9-964765DF02E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864123" y="2736061"/>
            <a:ext cx="463753" cy="1447585"/>
            <a:chOff x="5129" y="3261"/>
            <a:chExt cx="247" cy="771"/>
          </a:xfrm>
          <a:solidFill>
            <a:schemeClr val="accent2"/>
          </a:solidFill>
        </p:grpSpPr>
        <p:sp>
          <p:nvSpPr>
            <p:cNvPr id="4" name="Freeform 11">
              <a:extLst>
                <a:ext uri="{FF2B5EF4-FFF2-40B4-BE49-F238E27FC236}">
                  <a16:creationId xmlns:a16="http://schemas.microsoft.com/office/drawing/2014/main" id="{FA54316B-93FB-49FC-86B4-3673A04C0B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5129" y="3479"/>
              <a:ext cx="247" cy="553"/>
            </a:xfrm>
            <a:custGeom>
              <a:avLst/>
              <a:gdLst>
                <a:gd name="T0" fmla="*/ 181 w 344"/>
                <a:gd name="T1" fmla="*/ 0 h 774"/>
                <a:gd name="T2" fmla="*/ 161 w 344"/>
                <a:gd name="T3" fmla="*/ 0 h 774"/>
                <a:gd name="T4" fmla="*/ 13 w 344"/>
                <a:gd name="T5" fmla="*/ 166 h 774"/>
                <a:gd name="T6" fmla="*/ 0 w 344"/>
                <a:gd name="T7" fmla="*/ 489 h 774"/>
                <a:gd name="T8" fmla="*/ 35 w 344"/>
                <a:gd name="T9" fmla="*/ 524 h 774"/>
                <a:gd name="T10" fmla="*/ 92 w 344"/>
                <a:gd name="T11" fmla="*/ 524 h 774"/>
                <a:gd name="T12" fmla="*/ 113 w 344"/>
                <a:gd name="T13" fmla="*/ 737 h 774"/>
                <a:gd name="T14" fmla="*/ 153 w 344"/>
                <a:gd name="T15" fmla="*/ 774 h 774"/>
                <a:gd name="T16" fmla="*/ 191 w 344"/>
                <a:gd name="T17" fmla="*/ 774 h 774"/>
                <a:gd name="T18" fmla="*/ 231 w 344"/>
                <a:gd name="T19" fmla="*/ 737 h 774"/>
                <a:gd name="T20" fmla="*/ 252 w 344"/>
                <a:gd name="T21" fmla="*/ 524 h 774"/>
                <a:gd name="T22" fmla="*/ 308 w 344"/>
                <a:gd name="T23" fmla="*/ 524 h 774"/>
                <a:gd name="T24" fmla="*/ 344 w 344"/>
                <a:gd name="T25" fmla="*/ 489 h 774"/>
                <a:gd name="T26" fmla="*/ 330 w 344"/>
                <a:gd name="T27" fmla="*/ 166 h 774"/>
                <a:gd name="T28" fmla="*/ 181 w 344"/>
                <a:gd name="T29" fmla="*/ 0 h 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4" h="774">
                  <a:moveTo>
                    <a:pt x="181" y="0"/>
                  </a:moveTo>
                  <a:cubicBezTo>
                    <a:pt x="161" y="0"/>
                    <a:pt x="161" y="0"/>
                    <a:pt x="161" y="0"/>
                  </a:cubicBezTo>
                  <a:cubicBezTo>
                    <a:pt x="69" y="0"/>
                    <a:pt x="13" y="74"/>
                    <a:pt x="13" y="166"/>
                  </a:cubicBezTo>
                  <a:cubicBezTo>
                    <a:pt x="0" y="489"/>
                    <a:pt x="0" y="489"/>
                    <a:pt x="0" y="489"/>
                  </a:cubicBezTo>
                  <a:cubicBezTo>
                    <a:pt x="0" y="508"/>
                    <a:pt x="16" y="524"/>
                    <a:pt x="35" y="524"/>
                  </a:cubicBezTo>
                  <a:cubicBezTo>
                    <a:pt x="92" y="524"/>
                    <a:pt x="92" y="524"/>
                    <a:pt x="92" y="524"/>
                  </a:cubicBezTo>
                  <a:cubicBezTo>
                    <a:pt x="113" y="737"/>
                    <a:pt x="113" y="737"/>
                    <a:pt x="113" y="737"/>
                  </a:cubicBezTo>
                  <a:cubicBezTo>
                    <a:pt x="114" y="758"/>
                    <a:pt x="132" y="774"/>
                    <a:pt x="153" y="774"/>
                  </a:cubicBezTo>
                  <a:cubicBezTo>
                    <a:pt x="191" y="774"/>
                    <a:pt x="191" y="774"/>
                    <a:pt x="191" y="774"/>
                  </a:cubicBezTo>
                  <a:cubicBezTo>
                    <a:pt x="212" y="774"/>
                    <a:pt x="229" y="758"/>
                    <a:pt x="231" y="737"/>
                  </a:cubicBezTo>
                  <a:cubicBezTo>
                    <a:pt x="252" y="524"/>
                    <a:pt x="252" y="524"/>
                    <a:pt x="252" y="524"/>
                  </a:cubicBezTo>
                  <a:cubicBezTo>
                    <a:pt x="308" y="524"/>
                    <a:pt x="308" y="524"/>
                    <a:pt x="308" y="524"/>
                  </a:cubicBezTo>
                  <a:cubicBezTo>
                    <a:pt x="328" y="524"/>
                    <a:pt x="344" y="508"/>
                    <a:pt x="344" y="489"/>
                  </a:cubicBezTo>
                  <a:cubicBezTo>
                    <a:pt x="330" y="166"/>
                    <a:pt x="330" y="166"/>
                    <a:pt x="330" y="166"/>
                  </a:cubicBezTo>
                  <a:cubicBezTo>
                    <a:pt x="330" y="74"/>
                    <a:pt x="273" y="0"/>
                    <a:pt x="18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5" name="Oval 12">
              <a:extLst>
                <a:ext uri="{FF2B5EF4-FFF2-40B4-BE49-F238E27FC236}">
                  <a16:creationId xmlns:a16="http://schemas.microsoft.com/office/drawing/2014/main" id="{C109424B-CECB-4BB2-A7EA-F3193B768D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0" y="3261"/>
              <a:ext cx="205" cy="20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3366263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9DC6395-5FD4-4609-B77A-316ABDA01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Stöd till socialtjänsten om barn med frihetsberövade föräldrar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FA99AFD-22CC-4E47-B811-5F77B2DE05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02" y="1744579"/>
            <a:ext cx="5171462" cy="45734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000" dirty="0"/>
              <a:t>För att öka kunskapen om målgruppen finns nu ett stöd på </a:t>
            </a:r>
            <a:r>
              <a:rPr lang="sv-SE" sz="2000" dirty="0">
                <a:hlinkClick r:id="rId3"/>
              </a:rPr>
              <a:t>www.kunskapsguiden.se</a:t>
            </a:r>
            <a:r>
              <a:rPr lang="sv-SE" sz="2000" dirty="0"/>
              <a:t> som sammanfattar:</a:t>
            </a:r>
          </a:p>
          <a:p>
            <a:r>
              <a:rPr lang="sv-SE" sz="2000" dirty="0"/>
              <a:t>Om barn med frihetsberövade föräldrar</a:t>
            </a:r>
          </a:p>
          <a:p>
            <a:r>
              <a:rPr lang="sv-SE" sz="2000" dirty="0"/>
              <a:t>Behov hos barn med frihetsberövade föräldrar</a:t>
            </a:r>
          </a:p>
          <a:p>
            <a:r>
              <a:rPr lang="sv-SE" sz="2000" dirty="0"/>
              <a:t>Regelverket</a:t>
            </a:r>
          </a:p>
          <a:p>
            <a:r>
              <a:rPr lang="sv-SE" sz="2000" dirty="0"/>
              <a:t>Samarbeta med Kriminalvården</a:t>
            </a:r>
          </a:p>
          <a:p>
            <a:r>
              <a:rPr lang="sv-SE" sz="2000" dirty="0"/>
              <a:t>Organisationer som ger stöd</a:t>
            </a:r>
          </a:p>
        </p:txBody>
      </p:sp>
      <p:pic>
        <p:nvPicPr>
          <p:cNvPr id="9" name="Platshållare för bild 8" descr="En mamma samtalar med sin son i ett sjukvårdsrum.">
            <a:extLst>
              <a:ext uri="{FF2B5EF4-FFF2-40B4-BE49-F238E27FC236}">
                <a16:creationId xmlns:a16="http://schemas.microsoft.com/office/drawing/2014/main" id="{C63EF1D7-BA33-4056-A53D-97C75BC43C8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1" y="0"/>
            <a:ext cx="6096000" cy="6857999"/>
          </a:xfrm>
        </p:spPr>
      </p:pic>
    </p:spTree>
    <p:extLst>
      <p:ext uri="{BB962C8B-B14F-4D97-AF65-F5344CB8AC3E}">
        <p14:creationId xmlns:p14="http://schemas.microsoft.com/office/powerpoint/2010/main" val="1532391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4635E1D2-C14F-4438-A043-B8BA7C7AB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"/>
            <a:ext cx="5329989" cy="6857999"/>
          </a:xfrm>
          <a:prstGeom prst="rect">
            <a:avLst/>
          </a:prstGeom>
          <a:solidFill>
            <a:srgbClr val="F7F1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39594DB-433C-4C41-BC9B-33A3E462B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8747" y="540000"/>
            <a:ext cx="4738142" cy="1080000"/>
          </a:xfrm>
        </p:spPr>
        <p:txBody>
          <a:bodyPr/>
          <a:lstStyle/>
          <a:p>
            <a:r>
              <a:rPr lang="sv-SE" dirty="0"/>
              <a:t>Incheckning - diskutera: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C5D54F3-EFD8-469C-A23F-D7A76DB2F7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618747" y="1620000"/>
            <a:ext cx="6829166" cy="4516858"/>
          </a:xfrm>
        </p:spPr>
        <p:txBody>
          <a:bodyPr>
            <a:normAutofit/>
          </a:bodyPr>
          <a:lstStyle/>
          <a:p>
            <a:pPr lvl="0"/>
            <a:r>
              <a:rPr lang="sv-SE" b="1" dirty="0"/>
              <a:t>Vilka erfarenheter finns i arbetsgruppen av att arbeta med familjer där en förälder blivit frihetsberövad? </a:t>
            </a:r>
          </a:p>
          <a:p>
            <a:pPr marL="342900" lvl="0" indent="-342900">
              <a:buFontTx/>
              <a:buChar char="-"/>
            </a:pPr>
            <a:r>
              <a:rPr lang="sv-SE" dirty="0"/>
              <a:t>Vad var svårt? </a:t>
            </a:r>
          </a:p>
          <a:p>
            <a:pPr marL="342900" lvl="0" indent="-342900">
              <a:buFontTx/>
              <a:buChar char="-"/>
            </a:pPr>
            <a:r>
              <a:rPr lang="sv-SE" dirty="0"/>
              <a:t>Vad var hjälpsamt?</a:t>
            </a:r>
            <a:endParaRPr lang="sv-SE" b="1" dirty="0"/>
          </a:p>
          <a:p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7100B919-E893-4E0F-9BE4-87240C4185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7716" y="2136239"/>
            <a:ext cx="2694556" cy="258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944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ktangel 12">
            <a:extLst>
              <a:ext uri="{FF2B5EF4-FFF2-40B4-BE49-F238E27FC236}">
                <a16:creationId xmlns:a16="http://schemas.microsoft.com/office/drawing/2014/main" id="{FB728C67-3E50-40B0-8234-8FFA8A2E56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01144" y="0"/>
            <a:ext cx="5390855" cy="6857999"/>
          </a:xfrm>
          <a:prstGeom prst="rect">
            <a:avLst/>
          </a:prstGeom>
          <a:solidFill>
            <a:srgbClr val="F7F1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9291389A-499A-4508-89CD-F1A38AAAB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5932353" cy="1080000"/>
          </a:xfrm>
        </p:spPr>
        <p:txBody>
          <a:bodyPr/>
          <a:lstStyle/>
          <a:p>
            <a:r>
              <a:rPr lang="sv-SE" dirty="0"/>
              <a:t>Faktorer som skyddar och stödjer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F0CCC96-727F-49B4-8064-6BA65FDD3E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6045" y="1634400"/>
            <a:ext cx="5932353" cy="4583838"/>
          </a:xfrm>
        </p:spPr>
        <p:txBody>
          <a:bodyPr/>
          <a:lstStyle/>
          <a:p>
            <a:r>
              <a:rPr lang="sv-SE" dirty="0"/>
              <a:t>Information och kommunikation</a:t>
            </a:r>
          </a:p>
          <a:p>
            <a:r>
              <a:rPr lang="sv-SE" dirty="0"/>
              <a:t>God kontakt med den frihetsberövade föräldern </a:t>
            </a:r>
          </a:p>
          <a:p>
            <a:r>
              <a:rPr lang="sv-SE" dirty="0"/>
              <a:t>Närvarande föräldrar som samarbetar med varandra</a:t>
            </a:r>
          </a:p>
          <a:p>
            <a:r>
              <a:rPr lang="sv-SE" dirty="0"/>
              <a:t>Känslomässigt stöd och respektfullt bemötande från familj och professionella</a:t>
            </a:r>
          </a:p>
        </p:txBody>
      </p:sp>
      <p:pic>
        <p:nvPicPr>
          <p:cNvPr id="9" name="Bildobjekt 8" descr="Hand med en livräddningskrans med ett barn i motten ikon">
            <a:extLst>
              <a:ext uri="{FF2B5EF4-FFF2-40B4-BE49-F238E27FC236}">
                <a16:creationId xmlns:a16="http://schemas.microsoft.com/office/drawing/2014/main" id="{0DB08F48-E8A9-4EAE-B1A1-DC206B8557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9018" y="2008198"/>
            <a:ext cx="2415105" cy="2841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609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39390151-9846-4E14-947E-0057C9076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0"/>
            <a:ext cx="495701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 descr="Paragraftecken ikon">
            <a:extLst>
              <a:ext uri="{FF2B5EF4-FFF2-40B4-BE49-F238E27FC236}">
                <a16:creationId xmlns:a16="http://schemas.microsoft.com/office/drawing/2014/main" id="{346C391E-7F07-44D8-A4BC-24AAF9C416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9007" y="2650022"/>
            <a:ext cx="818993" cy="1557955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D0513E1F-EE88-4AE1-82CC-CB474D4BE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0101" y="576568"/>
            <a:ext cx="6049661" cy="1080000"/>
          </a:xfrm>
        </p:spPr>
        <p:txBody>
          <a:bodyPr/>
          <a:lstStyle/>
          <a:p>
            <a:r>
              <a:rPr lang="sv-SE" dirty="0"/>
              <a:t>Regelverket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400FBCE-362E-41B1-9CCE-270DB5CC7E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52000" y="1656568"/>
            <a:ext cx="6127762" cy="2968422"/>
          </a:xfrm>
        </p:spPr>
        <p:txBody>
          <a:bodyPr>
            <a:normAutofit/>
          </a:bodyPr>
          <a:lstStyle/>
          <a:p>
            <a:pPr marL="271463" indent="-271463"/>
            <a:r>
              <a:rPr lang="sv-SE" dirty="0"/>
              <a:t>Vårdnadshavarna har ansvar</a:t>
            </a:r>
          </a:p>
          <a:p>
            <a:pPr marL="271463" indent="-271463"/>
            <a:r>
              <a:rPr lang="sv-SE" dirty="0"/>
              <a:t>Stödinsatser</a:t>
            </a:r>
          </a:p>
          <a:p>
            <a:pPr marL="271463" indent="-271463"/>
            <a:r>
              <a:rPr lang="sv-SE" dirty="0"/>
              <a:t>Stöd till anhöriga</a:t>
            </a:r>
          </a:p>
          <a:p>
            <a:pPr marL="271463" indent="-271463"/>
            <a:r>
              <a:rPr lang="sv-SE" dirty="0"/>
              <a:t>Sekretess</a:t>
            </a:r>
          </a:p>
          <a:p>
            <a:pPr marL="271463" indent="-271463"/>
            <a:r>
              <a:rPr lang="sv-SE" dirty="0"/>
              <a:t>Skyldighet att anmäla misstanke om att barn far illa</a:t>
            </a:r>
          </a:p>
        </p:txBody>
      </p:sp>
    </p:spTree>
    <p:extLst>
      <p:ext uri="{BB962C8B-B14F-4D97-AF65-F5344CB8AC3E}">
        <p14:creationId xmlns:p14="http://schemas.microsoft.com/office/powerpoint/2010/main" val="1181367176"/>
      </p:ext>
    </p:extLst>
  </p:cSld>
  <p:clrMapOvr>
    <a:masterClrMapping/>
  </p:clrMapOvr>
</p:sld>
</file>

<file path=ppt/theme/theme1.xml><?xml version="1.0" encoding="utf-8"?>
<a:theme xmlns:a="http://schemas.openxmlformats.org/drawingml/2006/main" name="Socialstyrelsen">
  <a:themeElements>
    <a:clrScheme name="SoS">
      <a:dk1>
        <a:srgbClr val="000000"/>
      </a:dk1>
      <a:lt1>
        <a:srgbClr val="FFFFFF"/>
      </a:lt1>
      <a:dk2>
        <a:srgbClr val="F8F2E8"/>
      </a:dk2>
      <a:lt2>
        <a:srgbClr val="FCFAF7"/>
      </a:lt2>
      <a:accent1>
        <a:srgbClr val="002B45"/>
      </a:accent1>
      <a:accent2>
        <a:srgbClr val="00385C"/>
      </a:accent2>
      <a:accent3>
        <a:srgbClr val="005892"/>
      </a:accent3>
      <a:accent4>
        <a:srgbClr val="017CC1"/>
      </a:accent4>
      <a:accent5>
        <a:srgbClr val="DBF0F6"/>
      </a:accent5>
      <a:accent6>
        <a:srgbClr val="EBFAFC"/>
      </a:accent6>
      <a:hlink>
        <a:srgbClr val="0563C1"/>
      </a:hlink>
      <a:folHlink>
        <a:srgbClr val="954F72"/>
      </a:folHlink>
    </a:clrScheme>
    <a:fontScheme name="PPT SoS">
      <a:majorFont>
        <a:latin typeface="Noto Sans"/>
        <a:ea typeface=""/>
        <a:cs typeface=""/>
      </a:majorFont>
      <a:minorFont>
        <a:latin typeface="Noto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0" tIns="45720" rIns="91440" bIns="45720" rtlCol="0" anchor="t">
        <a:normAutofit/>
      </a:bodyPr>
      <a:lstStyle>
        <a:defPPr algn="l">
          <a:defRPr dirty="0"/>
        </a:defPPr>
      </a:lstStyle>
    </a:txDef>
  </a:objectDefaults>
  <a:extraClrSchemeLst/>
  <a:custClrLst>
    <a:custClr name="SoS Mörkblå 1">
      <a:srgbClr val="112B43"/>
    </a:custClr>
    <a:custClr name="SoS Mörkblå 2">
      <a:srgbClr val="11385A"/>
    </a:custClr>
    <a:custClr name="SoS Blå 1">
      <a:srgbClr val="005892"/>
    </a:custClr>
    <a:custClr name="SoS Blå 2">
      <a:srgbClr val="017CC0"/>
    </a:custClr>
    <a:custClr name="SoS Ljusblå 1">
      <a:srgbClr val="DBEEF5"/>
    </a:custClr>
    <a:custClr name="SoS Ljusblå 2">
      <a:srgbClr val="EBF6F9"/>
    </a:custClr>
    <a:custClr name="Vit">
      <a:srgbClr val="FFFFFF"/>
    </a:custClr>
    <a:custClr name="Vit">
      <a:srgbClr val="FFFFFF"/>
    </a:custClr>
    <a:custClr name="SoS Beige 1">
      <a:srgbClr val="F7F1E7"/>
    </a:custClr>
    <a:custClr name="Sos Beige 2">
      <a:srgbClr val="FCFAF5"/>
    </a:custClr>
    <a:custClr name="SoS Gul 1">
      <a:srgbClr val="B27B2A"/>
    </a:custClr>
    <a:custClr name="SoS Gul 2">
      <a:srgbClr val="ECB94F"/>
    </a:custClr>
    <a:custClr name="SoS Gul 3">
      <a:srgbClr val="F9E0A7"/>
    </a:custClr>
    <a:custClr name="SoS Lila 1">
      <a:srgbClr val="AB37A6"/>
    </a:custClr>
    <a:custClr name="SoS Lila 2">
      <a:srgbClr val="BE67C0"/>
    </a:custClr>
    <a:custClr name="SoS Lila 3">
      <a:srgbClr val="ECCFE9"/>
    </a:custClr>
    <a:custClr name="Vit">
      <a:srgbClr val="FFFFFF"/>
    </a:custClr>
    <a:custClr name="Vit">
      <a:srgbClr val="FFFFFF"/>
    </a:custClr>
    <a:custClr name="Vit">
      <a:srgbClr val="FFFFFF"/>
    </a:custClr>
    <a:custClr name="Vit">
      <a:srgbClr val="FFFFFF"/>
    </a:custClr>
    <a:custClr name="SoS Grön 1">
      <a:srgbClr val="008276"/>
    </a:custClr>
    <a:custClr name="SoS Grön 2">
      <a:srgbClr val="00A380"/>
    </a:custClr>
    <a:custClr name="SoS Grön 3">
      <a:srgbClr val="79D3C5"/>
    </a:custClr>
    <a:custClr name="SoS Orange 1">
      <a:srgbClr val="C85135"/>
    </a:custClr>
    <a:custClr name="SoS Orange 2">
      <a:srgbClr val="EB805F"/>
    </a:custClr>
    <a:custClr name="SoS Orange 3">
      <a:srgbClr val="F7CAAC"/>
    </a:custClr>
  </a:custClrLst>
  <a:extLst>
    <a:ext uri="{05A4C25C-085E-4340-85A3-A5531E510DB2}">
      <thm15:themeFamily xmlns:thm15="http://schemas.microsoft.com/office/thememl/2012/main" name="Blank.potx" id="{E3E5DE97-4B61-4DC9-B293-FEC6251761CF}" vid="{BA56C6D2-70B4-4699-87F6-94A3E15B1D6E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2115</TotalTime>
  <Words>809</Words>
  <Application>Microsoft Office PowerPoint</Application>
  <PresentationFormat>Bredbild</PresentationFormat>
  <Paragraphs>122</Paragraphs>
  <Slides>18</Slides>
  <Notes>17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18</vt:i4>
      </vt:variant>
    </vt:vector>
  </HeadingPairs>
  <TitlesOfParts>
    <vt:vector size="23" baseType="lpstr">
      <vt:lpstr>Arial</vt:lpstr>
      <vt:lpstr>Calibri</vt:lpstr>
      <vt:lpstr>Noto Sans</vt:lpstr>
      <vt:lpstr>Times New Roman</vt:lpstr>
      <vt:lpstr>Socialstyrelsen</vt:lpstr>
      <vt:lpstr>Till dig som ska leda ett möte om barn med frihetsberövade föräldrar</vt:lpstr>
      <vt:lpstr>Barn med frihetsberövade föräldrar</vt:lpstr>
      <vt:lpstr>När en förälder frihetsberövas påverkas barnen</vt:lpstr>
      <vt:lpstr>Barn drabbas av föräldrars svårigheter</vt:lpstr>
      <vt:lpstr>Utvecklingsområden för barn med frihetsberövade föräldrar</vt:lpstr>
      <vt:lpstr>Stöd till socialtjänsten om barn med frihetsberövade föräldrar</vt:lpstr>
      <vt:lpstr>Incheckning - diskutera:</vt:lpstr>
      <vt:lpstr>Faktorer som skyddar och stödjer</vt:lpstr>
      <vt:lpstr>Regelverket</vt:lpstr>
      <vt:lpstr>Samarbeta med Kriminalvården</vt:lpstr>
      <vt:lpstr>Civilsamhällesorganisationer ger stöd när någon i familjen är frihetsberövad</vt:lpstr>
      <vt:lpstr>Dialogmaterial för arbetsgruppen</vt:lpstr>
      <vt:lpstr>Förslag på process</vt:lpstr>
      <vt:lpstr>Kunskap om målgruppen</vt:lpstr>
      <vt:lpstr>Samverkan med andra aktörer</vt:lpstr>
      <vt:lpstr>Nästa steg i vårt arbete</vt:lpstr>
      <vt:lpstr>Ser du mig? </vt:lpstr>
      <vt:lpstr>Tack!</vt:lpstr>
    </vt:vector>
  </TitlesOfParts>
  <Company>
 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Bäckman, Anna</dc:creator>
  <cp:lastModifiedBy>Malin Rönnblom</cp:lastModifiedBy>
  <cp:revision>102</cp:revision>
  <cp:lastPrinted>2023-11-09T14:21:31Z</cp:lastPrinted>
  <dcterms:created xsi:type="dcterms:W3CDTF">2023-10-31T13:56:20Z</dcterms:created>
  <dcterms:modified xsi:type="dcterms:W3CDTF">2024-09-03T11:55:02Z</dcterms:modified>
</cp:coreProperties>
</file>